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57"/>
  </p:handoutMasterIdLst>
  <p:sldIdLst>
    <p:sldId id="257" r:id="rId3"/>
    <p:sldId id="353" r:id="rId5"/>
    <p:sldId id="359" r:id="rId6"/>
    <p:sldId id="361" r:id="rId7"/>
    <p:sldId id="360" r:id="rId8"/>
    <p:sldId id="362" r:id="rId9"/>
    <p:sldId id="364" r:id="rId10"/>
    <p:sldId id="406" r:id="rId11"/>
    <p:sldId id="408" r:id="rId12"/>
    <p:sldId id="369" r:id="rId13"/>
    <p:sldId id="370" r:id="rId14"/>
    <p:sldId id="371" r:id="rId15"/>
    <p:sldId id="372" r:id="rId16"/>
    <p:sldId id="373" r:id="rId17"/>
    <p:sldId id="374" r:id="rId18"/>
    <p:sldId id="375" r:id="rId19"/>
    <p:sldId id="376" r:id="rId20"/>
    <p:sldId id="377" r:id="rId21"/>
    <p:sldId id="378" r:id="rId22"/>
    <p:sldId id="379" r:id="rId23"/>
    <p:sldId id="365" r:id="rId24"/>
    <p:sldId id="380" r:id="rId25"/>
    <p:sldId id="381" r:id="rId26"/>
    <p:sldId id="382" r:id="rId27"/>
    <p:sldId id="383" r:id="rId28"/>
    <p:sldId id="384" r:id="rId29"/>
    <p:sldId id="385" r:id="rId30"/>
    <p:sldId id="386" r:id="rId31"/>
    <p:sldId id="387" r:id="rId32"/>
    <p:sldId id="388" r:id="rId33"/>
    <p:sldId id="389" r:id="rId34"/>
    <p:sldId id="390" r:id="rId35"/>
    <p:sldId id="391" r:id="rId36"/>
    <p:sldId id="392" r:id="rId37"/>
    <p:sldId id="393" r:id="rId38"/>
    <p:sldId id="394" r:id="rId39"/>
    <p:sldId id="395" r:id="rId40"/>
    <p:sldId id="366" r:id="rId41"/>
    <p:sldId id="397" r:id="rId42"/>
    <p:sldId id="398" r:id="rId43"/>
    <p:sldId id="399" r:id="rId44"/>
    <p:sldId id="400" r:id="rId45"/>
    <p:sldId id="401" r:id="rId46"/>
    <p:sldId id="367" r:id="rId47"/>
    <p:sldId id="402" r:id="rId48"/>
    <p:sldId id="403" r:id="rId49"/>
    <p:sldId id="404" r:id="rId50"/>
    <p:sldId id="405" r:id="rId51"/>
    <p:sldId id="368" r:id="rId52"/>
    <p:sldId id="320" r:id="rId53"/>
    <p:sldId id="317" r:id="rId54"/>
    <p:sldId id="308" r:id="rId55"/>
    <p:sldId id="454" r:id="rId56"/>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yan xia" initials="rx" lastIdx="1" clrIdx="0"/>
  <p:cmAuthor id="2" name="zheng han" initials="zh"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73E4A"/>
    <a:srgbClr val="FEF7F1"/>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3" d="100"/>
          <a:sy n="93" d="100"/>
        </p:scale>
        <p:origin x="1098" y="90"/>
      </p:cViewPr>
      <p:guideLst/>
    </p:cSldViewPr>
  </p:slideViewPr>
  <p:notesTextViewPr>
    <p:cViewPr>
      <p:scale>
        <a:sx n="1" d="1"/>
        <a:sy n="1" d="1"/>
      </p:scale>
      <p:origin x="0" y="0"/>
    </p:cViewPr>
  </p:notesTextViewPr>
  <p:notesViewPr>
    <p:cSldViewPr snapToGrid="0">
      <p:cViewPr varScale="1">
        <p:scale>
          <a:sx n="85" d="100"/>
          <a:sy n="85" d="100"/>
        </p:scale>
        <p:origin x="4195" y="4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1" Type="http://schemas.openxmlformats.org/officeDocument/2006/relationships/commentAuthors" Target="commentAuthors.xml"/><Relationship Id="rId60" Type="http://schemas.openxmlformats.org/officeDocument/2006/relationships/tableStyles" Target="tableStyles.xml"/><Relationship Id="rId6" Type="http://schemas.openxmlformats.org/officeDocument/2006/relationships/slide" Target="slides/slide3.xml"/><Relationship Id="rId59" Type="http://schemas.openxmlformats.org/officeDocument/2006/relationships/viewProps" Target="viewProps.xml"/><Relationship Id="rId58" Type="http://schemas.openxmlformats.org/officeDocument/2006/relationships/presProps" Target="presProps.xml"/><Relationship Id="rId57" Type="http://schemas.openxmlformats.org/officeDocument/2006/relationships/handoutMaster" Target="handoutMasters/handoutMaster1.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4024313" y="0"/>
            <a:ext cx="3078162" cy="512763"/>
          </a:xfrm>
          <a:prstGeom prst="rect">
            <a:avLst/>
          </a:prstGeom>
        </p:spPr>
        <p:txBody>
          <a:bodyPr vert="horz" lIns="91440" tIns="45720" rIns="91440" bIns="45720" rtlCol="0"/>
          <a:lstStyle>
            <a:lvl1pPr algn="r">
              <a:defRPr sz="1200"/>
            </a:lvl1pPr>
          </a:lstStyle>
          <a:p>
            <a:fld id="{42C3E30F-90A4-4161-B378-AF72C6AABC5F}" type="datetimeFigureOut">
              <a:rPr lang="zh-CN" altLang="en-US" smtClean="0"/>
            </a:fld>
            <a:endParaRPr lang="zh-CN" altLang="en-US"/>
          </a:p>
        </p:txBody>
      </p:sp>
      <p:sp>
        <p:nvSpPr>
          <p:cNvPr id="4" name="页脚占位符 3"/>
          <p:cNvSpPr>
            <a:spLocks noGrp="1"/>
          </p:cNvSpPr>
          <p:nvPr>
            <p:ph type="ftr" sz="quarter" idx="2"/>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4024313" y="9721850"/>
            <a:ext cx="3078162" cy="512763"/>
          </a:xfrm>
          <a:prstGeom prst="rect">
            <a:avLst/>
          </a:prstGeom>
        </p:spPr>
        <p:txBody>
          <a:bodyPr vert="horz" lIns="91440" tIns="45720" rIns="91440" bIns="45720" rtlCol="0" anchor="b"/>
          <a:lstStyle>
            <a:lvl1pPr algn="r">
              <a:defRPr sz="1200"/>
            </a:lvl1pPr>
          </a:lstStyle>
          <a:p>
            <a:fld id="{5F7DF938-3B5D-4F96-A620-FB264F92B818}"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a:xfrm>
            <a:off x="685800" y="4400550"/>
            <a:ext cx="5486400" cy="3600450"/>
          </a:xfrm>
          <a:prstGeom prst="rect">
            <a:avLst/>
          </a:prstGeom>
        </p:spPr>
        <p:txBody>
          <a:bodyPr/>
          <a:lstStyle/>
          <a:p>
            <a:r>
              <a:rPr kumimoji="1" lang="zh-CN" altLang="en-US" dirty="0"/>
              <a:t>引导教师下载家校帮建议话术：</a:t>
            </a:r>
            <a:r>
              <a:rPr kumimoji="1" lang="en-US" altLang="zh-CN" dirty="0"/>
              <a:t>1</a:t>
            </a:r>
            <a:r>
              <a:rPr kumimoji="1" lang="zh-CN" altLang="en-US" dirty="0"/>
              <a:t>、老师们验证下自己手中账号的可用性，并及时修改初始密码以保障账号的安全性；</a:t>
            </a:r>
            <a:r>
              <a:rPr kumimoji="1" lang="en-US" altLang="zh-CN" dirty="0"/>
              <a:t>2</a:t>
            </a:r>
            <a:r>
              <a:rPr kumimoji="1" lang="zh-CN" altLang="en-US" dirty="0"/>
              <a:t>、老师们可一会配合用家校帮（拍照发文章、阅读培训通知、培训的问卷调查几种方式），帮我们完成下电教站</a:t>
            </a:r>
            <a:r>
              <a:rPr kumimoji="1" lang="en-US" altLang="zh-CN" dirty="0"/>
              <a:t>/</a:t>
            </a:r>
            <a:r>
              <a:rPr kumimoji="1" lang="zh-CN" altLang="en-US" dirty="0"/>
              <a:t>教育局对我们的培训服务考核要求；</a:t>
            </a:r>
            <a:endParaRPr kumimoji="1" lang="en-US" altLang="zh-CN" dirty="0"/>
          </a:p>
          <a:p>
            <a:r>
              <a:rPr kumimoji="1" lang="zh-CN" altLang="en-US" dirty="0"/>
              <a:t>注意事项：</a:t>
            </a:r>
            <a:r>
              <a:rPr kumimoji="1" lang="en-US" altLang="zh-CN" dirty="0"/>
              <a:t>1</a:t>
            </a:r>
            <a:r>
              <a:rPr kumimoji="1" lang="zh-CN" altLang="en-US" dirty="0"/>
              <a:t>、学校</a:t>
            </a:r>
            <a:r>
              <a:rPr kumimoji="1" lang="en-US" altLang="zh-CN" dirty="0" err="1"/>
              <a:t>WiFi</a:t>
            </a:r>
            <a:r>
              <a:rPr kumimoji="1" lang="zh-CN" altLang="en-US" dirty="0"/>
              <a:t>不好时，可贡献自己的手机热点便于老师们进行下载（热点账号和密码填写到</a:t>
            </a:r>
            <a:r>
              <a:rPr kumimoji="1" lang="en-US" altLang="zh-CN" dirty="0"/>
              <a:t>PPT</a:t>
            </a:r>
            <a:r>
              <a:rPr kumimoji="1" lang="zh-CN" altLang="en-US" dirty="0"/>
              <a:t>对应位置）；</a:t>
            </a:r>
            <a:r>
              <a:rPr kumimoji="1" lang="en-US" altLang="zh-CN" dirty="0"/>
              <a:t>2</a:t>
            </a:r>
            <a:r>
              <a:rPr kumimoji="1" lang="zh-CN" altLang="en-US" dirty="0"/>
              <a:t>、家校帮下载有两种方式，一种是对着</a:t>
            </a:r>
            <a:r>
              <a:rPr kumimoji="1" lang="en-US" altLang="zh-CN" dirty="0"/>
              <a:t>PPT</a:t>
            </a:r>
            <a:r>
              <a:rPr kumimoji="1" lang="zh-CN" altLang="en-US" dirty="0"/>
              <a:t>扫码下载，一种是直接在手机应用商店搜索下载；</a:t>
            </a:r>
            <a:endParaRPr kumimoji="1" lang="zh-CN" altLang="en-US" dirty="0"/>
          </a:p>
        </p:txBody>
      </p:sp>
      <p:sp>
        <p:nvSpPr>
          <p:cNvPr id="4" name="日期占位符 3"/>
          <p:cNvSpPr>
            <a:spLocks noGrp="1"/>
          </p:cNvSpPr>
          <p:nvPr>
            <p:ph type="dt" idx="1"/>
          </p:nvPr>
        </p:nvSpPr>
        <p:spPr/>
        <p:txBody>
          <a:bodyPr/>
          <a:lstStyle/>
          <a:p>
            <a:pPr>
              <a:defRPr/>
            </a:pPr>
            <a:fld id="{E58191DD-1F5E-45C4-B743-BAC47813484A}" type="datetime1">
              <a:rPr lang="zh-CN" altLang="en-US" smtClean="0"/>
            </a:fld>
            <a:endParaRPr lang="zh-CN" altLang="en-US"/>
          </a:p>
        </p:txBody>
      </p:sp>
      <p:sp>
        <p:nvSpPr>
          <p:cNvPr id="5" name="灯片编号占位符 4"/>
          <p:cNvSpPr>
            <a:spLocks noGrp="1"/>
          </p:cNvSpPr>
          <p:nvPr>
            <p:ph type="sldNum" sz="quarter" idx="5"/>
          </p:nvPr>
        </p:nvSpPr>
        <p:spPr/>
        <p:txBody>
          <a:bodyPr/>
          <a:lstStyle/>
          <a:p>
            <a:pPr>
              <a:defRPr/>
            </a:pPr>
            <a:fld id="{A9728186-7D95-4BE5-8CAE-658943EFC59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normAutofit/>
          </a:bodyPr>
          <a:lstStyle/>
          <a:p>
            <a:r>
              <a:rPr lang="zh-CN" altLang="en-US" dirty="0"/>
              <a:t>在后台的数据统计 在这里可以见到老师的食用清刘昂</a:t>
            </a:r>
            <a:endParaRPr lang="zh-CN" altLang="en-US" dirty="0"/>
          </a:p>
        </p:txBody>
      </p:sp>
      <p:sp>
        <p:nvSpPr>
          <p:cNvPr id="4" name="日期占位符 3"/>
          <p:cNvSpPr>
            <a:spLocks noGrp="1"/>
          </p:cNvSpPr>
          <p:nvPr>
            <p:ph type="dt" idx="10"/>
          </p:nvPr>
        </p:nvSpPr>
        <p:spPr/>
        <p:txBody>
          <a:bodyPr/>
          <a:lstStyle/>
          <a:p>
            <a:pPr marL="0" marR="0" lvl="0" indent="0" algn="l" defTabSz="914400" eaLnBrk="1" fontAlgn="base" latinLnBrk="0" hangingPunct="1">
              <a:lnSpc>
                <a:spcPct val="100000"/>
              </a:lnSpc>
              <a:spcBef>
                <a:spcPct val="0"/>
              </a:spcBef>
              <a:spcAft>
                <a:spcPct val="0"/>
              </a:spcAft>
              <a:buClrTx/>
              <a:buSzTx/>
              <a:buFontTx/>
              <a:buNone/>
              <a:defRPr/>
            </a:pPr>
            <a:fld id="{E58191DD-1F5E-45C4-B743-BAC47813484A}" type="datetime1">
              <a:rPr kumimoji="0" lang="zh-CN" altLang="en-US" sz="1800" b="0" i="0" u="none" strike="noStrike" kern="1200" cap="none" spc="0" normalizeH="0" baseline="0" noProof="1" smtClean="0">
                <a:ln>
                  <a:noFill/>
                </a:ln>
                <a:solidFill>
                  <a:srgbClr val="000000"/>
                </a:solidFill>
                <a:effectLst/>
                <a:uLnTx/>
                <a:uFillTx/>
                <a:latin typeface="Arial" panose="020B0604020202020204" pitchFamily="34" charset="0"/>
                <a:ea typeface="宋体" panose="02010600030101010101" pitchFamily="2" charset="-122"/>
              </a:rPr>
            </a:fld>
            <a:endParaRPr kumimoji="0" lang="zh-CN" altLang="en-US" sz="1800" b="0" i="0" u="none" strike="noStrike" kern="1200" cap="none" spc="0" normalizeH="0" baseline="0" noProof="1">
              <a:ln>
                <a:noFill/>
              </a:ln>
              <a:solidFill>
                <a:srgbClr val="000000"/>
              </a:solidFill>
              <a:effectLst/>
              <a:uLnTx/>
              <a:uFillTx/>
              <a:latin typeface="Arial" panose="020B0604020202020204" pitchFamily="34" charset="0"/>
              <a:ea typeface="宋体" panose="02010600030101010101" pitchFamily="2" charset="-122"/>
            </a:endParaRPr>
          </a:p>
        </p:txBody>
      </p:sp>
      <p:sp>
        <p:nvSpPr>
          <p:cNvPr id="5" name="灯片编号占位符 4"/>
          <p:cNvSpPr>
            <a:spLocks noGrp="1"/>
          </p:cNvSpPr>
          <p:nvPr>
            <p:ph type="sldNum" sz="quarter" idx="11"/>
          </p:nvPr>
        </p:nvSpPr>
        <p:spPr/>
        <p:txBody>
          <a:bodyPr/>
          <a:lstStyle/>
          <a:p>
            <a:pPr marL="0" marR="0" lvl="0" indent="0" algn="l" defTabSz="914400" eaLnBrk="1" fontAlgn="base" latinLnBrk="0" hangingPunct="1">
              <a:lnSpc>
                <a:spcPct val="100000"/>
              </a:lnSpc>
              <a:spcBef>
                <a:spcPct val="0"/>
              </a:spcBef>
              <a:spcAft>
                <a:spcPct val="0"/>
              </a:spcAft>
              <a:buClrTx/>
              <a:buSzTx/>
              <a:buFontTx/>
              <a:buNone/>
              <a:defRPr/>
            </a:pPr>
            <a:fld id="{A9728186-7D95-4BE5-8CAE-658943EFC594}" type="slidenum">
              <a:rPr kumimoji="0" lang="zh-CN" altLang="en-US"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rPr>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sz="1800" b="1"/>
              <a:t>讲解思路：</a:t>
            </a:r>
            <a:endParaRPr lang="zh-CN" altLang="en-US" sz="1800" b="1"/>
          </a:p>
          <a:p>
            <a:r>
              <a:rPr lang="en-US" altLang="zh-CN" sz="1800" b="1"/>
              <a:t>1</a:t>
            </a:r>
            <a:r>
              <a:rPr lang="zh-CN" altLang="en-US" sz="1800" b="1"/>
              <a:t>、已经部署了深度应用指数的   怎么应对考核；</a:t>
            </a:r>
            <a:endParaRPr lang="zh-CN" altLang="en-US" sz="1800" b="1"/>
          </a:p>
          <a:p>
            <a:r>
              <a:rPr lang="en-US" altLang="zh-CN" sz="1800" b="1"/>
              <a:t>2</a:t>
            </a:r>
            <a:r>
              <a:rPr lang="zh-CN" altLang="en-US" sz="1800" b="1"/>
              <a:t>、没有部署的  即将部署，我们开小灶式的分享，提前透露考核指标；</a:t>
            </a:r>
            <a:endParaRPr lang="zh-CN" altLang="en-US" sz="1800" b="1"/>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en-US" altLang="zh-CN"/>
              <a:t>1</a:t>
            </a:r>
            <a:r>
              <a:rPr lang="zh-CN" altLang="en-US"/>
              <a:t>、已部署的，在平台上提供了一个考核计分规则，下表就是得分细则，可在教师移动端空间里面查看；</a:t>
            </a:r>
            <a:endParaRPr lang="zh-CN" altLang="en-US"/>
          </a:p>
          <a:p>
            <a:r>
              <a:rPr lang="en-US" altLang="zh-CN"/>
              <a:t>2</a:t>
            </a:r>
            <a:r>
              <a:rPr lang="zh-CN" altLang="en-US"/>
              <a:t>、未部署的，提前透露，积分规则。</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normAutofit/>
          </a:bodyPr>
          <a:lstStyle/>
          <a:p>
            <a:r>
              <a:rPr lang="zh-CN" altLang="en-US" dirty="0"/>
              <a:t>管理员、领导、可以在手机移动端查看本校的每个教师指数。在哪里体现规则 空间的数据驾驶舱</a:t>
            </a:r>
            <a:endParaRPr lang="zh-CN" altLang="en-US" dirty="0"/>
          </a:p>
        </p:txBody>
      </p:sp>
      <p:sp>
        <p:nvSpPr>
          <p:cNvPr id="4" name="日期占位符 3"/>
          <p:cNvSpPr>
            <a:spLocks noGrp="1"/>
          </p:cNvSpPr>
          <p:nvPr>
            <p:ph type="dt" idx="10"/>
          </p:nvPr>
        </p:nvSpPr>
        <p:spPr/>
        <p:txBody>
          <a:bodyPr/>
          <a:lstStyle/>
          <a:p>
            <a:pPr>
              <a:defRPr/>
            </a:pPr>
            <a:fld id="{E58191DD-1F5E-45C4-B743-BAC47813484A}" type="datetime1">
              <a:rPr lang="zh-CN" altLang="en-US" smtClean="0">
                <a:solidFill>
                  <a:srgbClr val="000000"/>
                </a:solidFill>
              </a:rPr>
            </a:fld>
            <a:endParaRPr lang="zh-CN" altLang="en-US">
              <a:solidFill>
                <a:srgbClr val="000000"/>
              </a:solidFill>
            </a:endParaRPr>
          </a:p>
        </p:txBody>
      </p:sp>
      <p:sp>
        <p:nvSpPr>
          <p:cNvPr id="5" name="灯片编号占位符 4"/>
          <p:cNvSpPr>
            <a:spLocks noGrp="1"/>
          </p:cNvSpPr>
          <p:nvPr>
            <p:ph type="sldNum" sz="quarter" idx="11"/>
          </p:nvPr>
        </p:nvSpPr>
        <p:spPr/>
        <p:txBody>
          <a:bodyPr/>
          <a:lstStyle/>
          <a:p>
            <a:pPr>
              <a:defRPr/>
            </a:pPr>
            <a:fld id="{A9728186-7D95-4BE5-8CAE-658943EFC594}" type="slidenum">
              <a:rPr lang="zh-CN" altLang="en-US" smtClean="0">
                <a:solidFill>
                  <a:srgbClr val="000000"/>
                </a:solidFill>
              </a:rPr>
            </a:fld>
            <a:endParaRPr lang="zh-CN" alt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en-US" altLang="zh-CN"/>
              <a:t>1</a:t>
            </a:r>
            <a:r>
              <a:rPr lang="zh-CN" altLang="zh-CN"/>
              <a:t>、帮助</a:t>
            </a:r>
            <a:r>
              <a:rPr lang="zh-CN" altLang="zh-CN">
                <a:sym typeface="+mn-ea"/>
              </a:rPr>
              <a:t>老师</a:t>
            </a:r>
            <a:r>
              <a:rPr lang="zh-CN" altLang="zh-CN"/>
              <a:t>解决日常教学中的的痛点</a:t>
            </a:r>
            <a:endParaRPr lang="zh-CN" altLang="zh-CN"/>
          </a:p>
          <a:p>
            <a:r>
              <a:rPr lang="en-US" altLang="zh-CN"/>
              <a:t>2</a:t>
            </a:r>
            <a:r>
              <a:rPr lang="zh-CN" altLang="en-US"/>
              <a:t>、帮助老师能应付考核</a:t>
            </a:r>
            <a:r>
              <a:rPr lang="en-US" altLang="zh-CN"/>
              <a:t>~</a:t>
            </a:r>
            <a:endParaRPr lang="zh-CN" altLang="en-US"/>
          </a:p>
          <a:p>
            <a:r>
              <a:rPr lang="zh-CN" altLang="en-US"/>
              <a:t> </a:t>
            </a:r>
            <a:endParaRPr lang="zh-CN" altLang="en-US"/>
          </a:p>
          <a:p>
            <a:r>
              <a:rPr lang="zh-CN" altLang="en-US"/>
              <a:t>一举两得</a:t>
            </a:r>
            <a:r>
              <a:rPr lang="en-US" altLang="zh-CN"/>
              <a:t>~</a:t>
            </a:r>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zh-CN" sz="1800" b="1"/>
              <a:t>关键字：账号太多记不住？密码经常忘记？</a:t>
            </a:r>
            <a:endParaRPr lang="zh-CN" altLang="zh-CN" sz="1800" b="1"/>
          </a:p>
          <a:p>
            <a:endParaRPr lang="zh-CN" altLang="zh-CN" sz="1800" b="1"/>
          </a:p>
          <a:p>
            <a:r>
              <a:rPr lang="zh-CN" altLang="zh-CN" sz="1800" b="1"/>
              <a:t>讲解方案：</a:t>
            </a:r>
            <a:endParaRPr lang="zh-CN" altLang="zh-CN" sz="1800" b="1"/>
          </a:p>
          <a:p>
            <a:r>
              <a:rPr lang="en-US" altLang="zh-CN" sz="1800" b="1"/>
              <a:t>1</a:t>
            </a:r>
            <a:r>
              <a:rPr lang="zh-CN" altLang="en-US" sz="1800" b="1"/>
              <a:t>、我们教师的教学类账号太多，各种资源网站的账号（比如</a:t>
            </a:r>
            <a:r>
              <a:rPr lang="en-US" altLang="zh-CN" sz="1800" b="1"/>
              <a:t>·······</a:t>
            </a:r>
            <a:r>
              <a:rPr lang="zh-CN" altLang="en-US" sz="1800" b="1"/>
              <a:t>），写在本子上、记在手机、卡片上太繁琐，容易弄丢；</a:t>
            </a:r>
            <a:endParaRPr lang="zh-CN" altLang="en-US" sz="1800" b="1"/>
          </a:p>
          <a:p>
            <a:r>
              <a:rPr lang="en-US" altLang="zh-CN" sz="1800" b="1"/>
              <a:t>2</a:t>
            </a:r>
            <a:r>
              <a:rPr lang="zh-CN" altLang="en-US" sz="1800" b="1"/>
              <a:t>、账号多是一方面，密码才是大问题，密码经常记不住，写在本子上，容易忘记。</a:t>
            </a:r>
            <a:endParaRPr lang="en-US" altLang="zh-CN" sz="1800" b="1"/>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en-US" altLang="zh-CN"/>
              <a:t>1</a:t>
            </a:r>
            <a:r>
              <a:rPr lang="zh-CN" altLang="en-US"/>
              <a:t>、忘记账号密码可以联系学校管理员进行账号查找及密码重置。</a:t>
            </a:r>
            <a:endParaRPr lang="zh-CN" altLang="en-US"/>
          </a:p>
          <a:p>
            <a:r>
              <a:rPr lang="en-US" altLang="zh-CN"/>
              <a:t>2</a:t>
            </a:r>
            <a:r>
              <a:rPr lang="zh-CN" altLang="en-US"/>
              <a:t>、有些学校新来一批教师没有账号该怎么办？管理员可在学校后台新增教师。</a:t>
            </a:r>
            <a:endParaRPr lang="zh-CN" altLang="en-US"/>
          </a:p>
          <a:p>
            <a:r>
              <a:rPr lang="en-US" altLang="zh-CN"/>
              <a:t>3</a:t>
            </a:r>
            <a:r>
              <a:rPr lang="zh-CN" altLang="en-US"/>
              <a:t>、教师想通过手机号作为账号登录</a:t>
            </a:r>
            <a:endParaRPr lang="zh-CN" altLang="en-US"/>
          </a:p>
          <a:p>
            <a:r>
              <a:rPr lang="zh-CN" altLang="en-US"/>
              <a:t>通过人人通空间设置内账号安全进行手机号绑定</a:t>
            </a:r>
            <a:endParaRPr lang="zh-CN" altLang="en-US"/>
          </a:p>
          <a:p>
            <a:r>
              <a:rPr lang="en-US" altLang="zh-CN"/>
              <a:t>4</a:t>
            </a:r>
            <a:r>
              <a:rPr lang="zh-CN" altLang="en-US"/>
              <a:t>、教师反馈每次输入账号密码登录过于麻烦</a:t>
            </a:r>
            <a:endParaRPr lang="zh-CN" altLang="en-US"/>
          </a:p>
          <a:p>
            <a:r>
              <a:rPr lang="zh-CN" altLang="en-US"/>
              <a:t>通过人人通空间登录自己教育云账号，手机永久保存，每次通过扫一扫即可登录</a:t>
            </a:r>
            <a:endParaRPr lang="zh-CN" altLang="en-US"/>
          </a:p>
          <a:p>
            <a:endParaRPr lang="zh-CN" altLang="en-US"/>
          </a:p>
          <a:p>
            <a:r>
              <a:rPr lang="zh-CN" altLang="en-US"/>
              <a:t>（此处强调老师要完善个人基础信息，包括头像。。。。等）</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a:t>关键词：付费、无体系、难调用</a:t>
            </a:r>
            <a:endParaRPr lang="zh-CN" altLang="en-US"/>
          </a:p>
          <a:p>
            <a:r>
              <a:rPr lang="zh-CN" altLang="en-US"/>
              <a:t>对于老师的工作来说，最重要的就是教学，对于教学，相信各位老师最关注的点就是教材资源内容，但是呢对于资源，各位老师经常会遇到一下几个问题</a:t>
            </a:r>
            <a:endParaRPr lang="zh-CN" altLang="en-US"/>
          </a:p>
          <a:p>
            <a:r>
              <a:rPr lang="zh-CN" altLang="en-US"/>
              <a:t>1、老师们经常会在各类网络资源网站上去查找资源，例如百度文库，豆丁网，学科网等等，但是当老师们看到好资源想下载的时候，就会发现这些资源可能是需要花费金币，可能是需要用劵才能获得，总而言之就是这些资源需要付费，虽然资源不贵，但是对于老师长期使用，也是一笔很大的开销，大家都不想去掏钱获得资源。</a:t>
            </a:r>
            <a:endParaRPr lang="zh-CN" altLang="en-US"/>
          </a:p>
          <a:p>
            <a:r>
              <a:rPr lang="zh-CN" altLang="en-US"/>
              <a:t>2、针对付费获取的资源呢，有些老师又会发现自己买的资源并不是自己想要的资源，同时教师保存资源大多都是以自己文件夹的形式进行分类保存，首先资源需要自己进行分类，很麻烦，其次查看资源不成体系，一团乱，无法快速找到自己想要资源</a:t>
            </a:r>
            <a:endParaRPr lang="zh-CN" altLang="en-US"/>
          </a:p>
          <a:p>
            <a:r>
              <a:rPr lang="zh-CN" altLang="en-US"/>
              <a:t>3、对于很多教师来说，获取资源可能不是问题，但是却有个难点，就是教师怎样更好的使用自己手头上现有的资源，怎样融入自己导学、备课、授课、检测和作业中呢？</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a:t>通过教育云一个账号，即可登录进入平台资源板块免费获取资源大量资源，这些资源都是教育局买单，给我们区域内老师免费使用的，只需要进入选择自己想要查找的资源所在学段、学科、版本、册别，在对应章节下，即可自动给老师推送想要的资源内容，同时资源内容可以实时更新，例如我们区域昨天教研员发布的本学期教学重点，今天在资源板块就会实时更新资源内容。</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a:t>教师要想查看体系化的资源，只需通过人人通空间中的教材资源板块，通过手机就可以直接查看到自己想要的体系化资源。</a:t>
            </a:r>
            <a:endParaRPr lang="zh-CN" altLang="en-US"/>
          </a:p>
          <a:p>
            <a:r>
              <a:rPr lang="zh-CN" altLang="en-US"/>
              <a:t>很多老师找资源都是自己在网页上搜索资源，不仅过程繁琐，搜索的资源还不一定是自己想要的，这就造成了很多的困扰，但是呢，在人人通空间教材资源板块中的资源都是根据教师任教学科及最近在教学助手中使用过的章节，自动推送了当前学科下对应章节的教材资源内容，实现资源找教师。</a:t>
            </a: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a:t>1、教师在传统教学过程中，使用自己的资源都是通过U盘进行保存，然后要想使用的自己的资源的话，就将资源从U盘中拖动出来，然后资源还是单独存在，单独打开，很难在教学环节中进行使用。在教学助手中无论是发布导学、进行备课、互动课堂、发布检测还是作业，都可以一键调用教材资源内准备的资源内容，将优质的资源更好的融入教学活动的各个环节。</a:t>
            </a:r>
            <a:endParaRPr lang="zh-CN" altLang="en-US"/>
          </a:p>
          <a:p>
            <a:r>
              <a:rPr lang="zh-CN" altLang="en-US"/>
              <a:t>2、在课堂上，老师讲解的ppt一般都是好几十页，里面汇聚了很多内容，例如微课，习题，动画等等内容，导致ppt页数过长，而且讲解内容较为固定，缺乏教学灵活性。在互动课堂上，教师可以将课前在教学助手我的资源中准备好的各类资源进行一键调用，想使用哪些应用，就调用哪些应用，做到资源的随取随用，试整个教学环节更加灵活，也可降低教师做ppt 的负担。</a:t>
            </a: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r>
              <a:rPr lang="zh-CN" altLang="en-US" dirty="0"/>
              <a:t>场景一：上课学生注意力不集中，打瞌睡，开小差，传统课堂模式单一</a:t>
            </a:r>
            <a:endParaRPr lang="en-US" altLang="zh-CN" dirty="0"/>
          </a:p>
          <a:p>
            <a:r>
              <a:rPr lang="zh-CN" altLang="en-US" dirty="0"/>
              <a:t>场景二：老师一直站在讲台上授课</a:t>
            </a:r>
            <a:endParaRPr lang="en-US" altLang="zh-CN" dirty="0"/>
          </a:p>
          <a:p>
            <a:r>
              <a:rPr lang="zh-CN" altLang="en-US" dirty="0"/>
              <a:t>场景三：上课的板书，讲解内容，课堂效果，上完课后无法保存</a:t>
            </a:r>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mn-ea"/>
              </a:rPr>
              <a:t>关键字：传统教学模式课堂乏味、学生不感兴趣，学习态度不积极？</a:t>
            </a:r>
            <a:endParaRPr lang="zh-CN" altLang="en-US" dirty="0">
              <a:solidFill>
                <a:schemeClr val="tx1">
                  <a:lumMod val="65000"/>
                  <a:lumOff val="35000"/>
                </a:schemeClr>
              </a:solidFill>
              <a:latin typeface="微软雅黑" panose="020B0503020204020204" charset="-122"/>
              <a:ea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mn-ea"/>
              </a:rPr>
              <a:t>讲解方案：</a:t>
            </a:r>
            <a:endParaRPr lang="zh-CN" altLang="en-US" dirty="0">
              <a:solidFill>
                <a:schemeClr val="tx1">
                  <a:lumMod val="65000"/>
                  <a:lumOff val="35000"/>
                </a:schemeClr>
              </a:solidFill>
              <a:latin typeface="微软雅黑" panose="020B0503020204020204" charset="-122"/>
              <a:ea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mn-ea"/>
              </a:rPr>
              <a:t>1、（教学资源）之前老师们上课用的课件，都只是一些简单的PPT，里面大部分内容都是以文字形式呈现，对于学生来说看着比较枯燥，甚至那些基础比较差的学生看着都想睡觉了，那么怎样解决，我们的第一步便可以是创建形式多样的互动资源并在课堂上调用，在我们的教学助手备课环节，提供了多种图形、教学模板、互动试题，各学科工具等等，都可以将其添加到我们的课件当中去。例如教学模板里面的“知识树”、“时间轴”、“转盘”，（点开展示），逻辑线简洁清晰，形状色彩丰富；“学科工具”里面的“诗词卡片”、“英语口语测评”、“趣味钢琴”等等，（点开展示），文字与语音结合，看到这样一份好看又形声具备的精美课件，是不是还想再看看后面还有些什么有趣内容。</a:t>
            </a:r>
            <a:endParaRPr lang="zh-CN" altLang="en-US" dirty="0">
              <a:solidFill>
                <a:schemeClr val="tx1">
                  <a:lumMod val="65000"/>
                  <a:lumOff val="35000"/>
                </a:schemeClr>
              </a:solidFill>
              <a:latin typeface="微软雅黑" panose="020B0503020204020204" charset="-122"/>
              <a:ea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mn-ea"/>
              </a:rPr>
              <a:t>2、（课堂评价）在课堂上老师们之前对学生评价都只是停留在口头上，具体的评价数据及维度比如某位学生哪方面做的不错、哪位学生做的最好等等，老师可能就记不怎么清楚了，到了学期期末，可能就忘得差不多了，对于这个问题，就可以用到我们的“课堂评价”。所有课堂表现评价，一键点击，便可随时记录保存数据。可通过手机移动端查看每位学生的课堂表现数据。</a:t>
            </a:r>
            <a:endParaRPr lang="zh-CN" altLang="en-US" dirty="0">
              <a:solidFill>
                <a:schemeClr val="tx1">
                  <a:lumMod val="65000"/>
                  <a:lumOff val="35000"/>
                </a:schemeClr>
              </a:solidFill>
              <a:latin typeface="微软雅黑" panose="020B0503020204020204" charset="-122"/>
              <a:ea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mn-ea"/>
              </a:rPr>
              <a:t>3、（教学工具）在课堂开始一份精美有趣的课件吸引了学生的注意力，这可能只是个开头，在后面的课中，怎样提高学生的积极参与课堂思考、回答问题的积极性呢，下面可以看一下我们一些常用的“教学工具” 。例如“小组评分”、“光荣榜”，每个学生都有自己的一个胜负心和荣誉心，都想受到老师的表扬，都想排名靠前，那么有了这么一个评分以及个人和小组排行榜之后，为了个人和小组的荣誉，学生们是不是该认真听讲积极思考回答问题了。再比如“随机挑人”工具，在之前课堂每当老师要点人回答问题的时候，是不是看到学生们都低着头，不想被点到，老师这时候也不知道点谁，或者每次都是点那些学习成绩比较好的学生，这个就可能不能保证我们班级所有学生的共同成长发展了，也让其他学生有了一个放松的心里状态反正老师不会点我、听不听无所谓等等，无法保障我们上课的一个学生学习的质量和效率，使用我们的“随机挑人”工具，可以让每位学生都有一个紧张认真准备的状态，时时紧跟老师的授课讲解内容。之前有位教师上公开课，在正式开始上课前，还比较担心课堂中随机挑人起来回到问题如果挑到基础比较差的学生回答不出来怎么办，会影响自己的公开课的一个教学质量，最后在课堂中真的就挑到了一个学习成绩并不好的学生，但让这位老师没想到的是，这位同学回答的非常好，老师比较意外，这就是我们随机挑人功能达到的一个效果。学生知道每个人都有被点到的可能，在课前会花时间来做一些预习准备，从而来提高每位学生的一个学习效果。</a:t>
            </a:r>
            <a:endParaRPr lang="zh-CN" altLang="en-US" dirty="0">
              <a:solidFill>
                <a:schemeClr val="tx1">
                  <a:lumMod val="65000"/>
                  <a:lumOff val="35000"/>
                </a:schemeClr>
              </a:solidFill>
              <a:latin typeface="微软雅黑" panose="020B0503020204020204" charset="-122"/>
              <a:ea typeface="微软雅黑" panose="020B0503020204020204" charset="-122"/>
            </a:endParaRPr>
          </a:p>
          <a:p>
            <a:endParaRPr lang="zh-CN" altLang="en-US" dirty="0"/>
          </a:p>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olidFill>
                  <a:schemeClr val="bg1"/>
                </a:solidFill>
                <a:latin typeface="微软雅黑" panose="020B0503020204020204" charset="-122"/>
                <a:ea typeface="微软雅黑" panose="020B0503020204020204" charset="-122"/>
                <a:sym typeface="+mn-ea"/>
              </a:rPr>
              <a:t>关键字：老师无法脱离讲台进行授课？</a:t>
            </a:r>
            <a:endParaRPr lang="zh-CN" altLang="en-US" dirty="0">
              <a:solidFill>
                <a:schemeClr val="bg1"/>
              </a:solidFill>
              <a:latin typeface="微软雅黑" panose="020B0503020204020204" charset="-122"/>
              <a:ea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olidFill>
                  <a:schemeClr val="bg1"/>
                </a:solidFill>
                <a:latin typeface="微软雅黑" panose="020B0503020204020204" charset="-122"/>
                <a:ea typeface="微软雅黑" panose="020B0503020204020204" charset="-122"/>
                <a:sym typeface="+mn-ea"/>
              </a:rPr>
              <a:t>讲解方案：</a:t>
            </a:r>
            <a:endParaRPr lang="zh-CN" altLang="en-US" dirty="0">
              <a:solidFill>
                <a:schemeClr val="bg1"/>
              </a:solidFill>
              <a:latin typeface="微软雅黑" panose="020B0503020204020204" charset="-122"/>
              <a:ea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olidFill>
                  <a:schemeClr val="bg1"/>
                </a:solidFill>
                <a:latin typeface="微软雅黑" panose="020B0503020204020204" charset="-122"/>
                <a:ea typeface="微软雅黑" panose="020B0503020204020204" charset="-122"/>
                <a:sym typeface="+mn-ea"/>
              </a:rPr>
              <a:t>1、将移动端“移动讲台”与互动课堂连接后，老师可以走下讲台，使用手机来对课件进行翻页、对重难点做批注等等；通过“随堂拍摄”功能，可时时将每位学生课堂表现投到大屏来集中学生上课注意力，将学生在下面题目作答动态详情同步到大屏，化学老师做实验比较危险、后排同学看不见的问题，亦可通过”随堂拍摄“功能解决。</a:t>
            </a:r>
            <a:endParaRPr lang="zh-CN" altLang="en-US" dirty="0">
              <a:solidFill>
                <a:schemeClr val="bg1"/>
              </a:solidFill>
              <a:latin typeface="微软雅黑" panose="020B0503020204020204" charset="-122"/>
              <a:ea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olidFill>
                  <a:schemeClr val="bg1"/>
                </a:solidFill>
                <a:latin typeface="微软雅黑" panose="020B0503020204020204" charset="-122"/>
                <a:ea typeface="微软雅黑" panose="020B0503020204020204" charset="-122"/>
                <a:sym typeface="+mn-ea"/>
              </a:rPr>
              <a:t>2、如果教师在手机上有优质资源，想在课堂上展示给学生怎么办，这个就可以用到我们的“屏幕同步”功能，将我们的手机屏幕时时同步到大屏，手机上的所有资源都可将其展示给学生进行观看学习。</a:t>
            </a:r>
            <a:endParaRPr lang="zh-CN" altLang="en-US" dirty="0">
              <a:solidFill>
                <a:schemeClr val="bg1"/>
              </a:solidFill>
              <a:latin typeface="微软雅黑" panose="020B0503020204020204" charset="-122"/>
              <a:ea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olidFill>
                  <a:schemeClr val="bg1"/>
                </a:solidFill>
                <a:latin typeface="微软雅黑" panose="020B0503020204020204" charset="-122"/>
                <a:ea typeface="微软雅黑" panose="020B0503020204020204" charset="-122"/>
                <a:sym typeface="+mn-ea"/>
              </a:rPr>
              <a:t>3、大家都知道，我们的每次考试，每份试卷都是要求在规定时间内完成并收卷的，这就要求我们学生的一个题目作答效率，日常教学课堂中，老师也可以通过”计时器“功能，来对我们学生题目作答效率进行训练，让其在规定时间完我们成布置的每个任务。</a:t>
            </a:r>
            <a:endParaRPr lang="zh-CN" altLang="en-US" dirty="0">
              <a:solidFill>
                <a:schemeClr val="bg1"/>
              </a:solidFill>
              <a:latin typeface="微软雅黑" panose="020B0503020204020204" charset="-122"/>
              <a:ea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olidFill>
                  <a:schemeClr val="bg1"/>
                </a:solidFill>
                <a:latin typeface="微软雅黑" panose="020B0503020204020204" charset="-122"/>
                <a:ea typeface="微软雅黑" panose="020B0503020204020204" charset="-122"/>
                <a:sym typeface="+mn-ea"/>
              </a:rPr>
              <a:t>4、所有的教学工具，包括其他的录课、小组评分、光荣榜等等其他工具，老师不必须站在讲台，走到我们学生当中，就可进行使用，在移动授课的同时，时时关注学生行为表现，让教师摆脱讲台束缚，活跃课堂气氛，提高教学效率。</a:t>
            </a:r>
            <a:endParaRPr lang="zh-CN" altLang="en-US" dirty="0">
              <a:solidFill>
                <a:schemeClr val="bg1"/>
              </a:solidFill>
              <a:latin typeface="微软雅黑" panose="020B0503020204020204" charset="-122"/>
              <a:ea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solidFill>
                <a:schemeClr val="bg1"/>
              </a:solidFill>
              <a:latin typeface="微软雅黑" panose="020B0503020204020204" charset="-122"/>
              <a:ea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solidFill>
                <a:schemeClr val="bg1"/>
              </a:solidFill>
              <a:latin typeface="微软雅黑" panose="020B0503020204020204" charset="-122"/>
              <a:ea typeface="微软雅黑" panose="020B0503020204020204" charset="-122"/>
            </a:endParaRPr>
          </a:p>
          <a:p>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ym typeface="+mn-ea"/>
              </a:rPr>
              <a:t>关键词：重难点讲了一遍，学生没听懂，重复讲？</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ym typeface="+mn-ea"/>
              </a:rPr>
              <a:t>讲解方案：</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ym typeface="+mn-ea"/>
              </a:rPr>
              <a:t>1、老师在课堂上是不是有遇到过这种问题的，有一个知识点比较难以理解、接受，听一遍听不懂，需要老师重复讲几遍，甚至有些基础比较差的学生还是听不懂，这时，老师可以使用我们的“录课“，将白板上的课件、老师的板书、老师的声音同步录制成一个微课，微课录制完成后将会自动同步到学生和家长的空间中，学生课后可反复观看，家长也可观看用来辅导孩子学习。老师们上公开课比较少，公开课质量相对平时教学较高且内容比较珍贵，亦可将其公开课录制成微课作为教学成果保存下来，亦可为后面的一些教学活动作品提供素材。</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ym typeface="+mn-ea"/>
              </a:rPr>
              <a:t>2、传统教学课堂上，老师的板书笔记、课堂当中的师生互动、以及课堂检测等内容在一堂课结束后，可能就没有了无法保存数据，老师的笔记学生还没做完就被擦除、教师等待学生做笔记耽误课堂教学时间等问题，相信对我们的老师都有着一定的困扰。而我们的“课堂统计“，对老师的课堂数据进行伴随式采集，老师的板书、师生的互动情况数据、学生课堂检测完成及回答情况，都将会自动保存到我们的”课堂统计“中，老师可课后查看该堂课的所有数据情况。</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ym typeface="+mn-ea"/>
              </a:rPr>
              <a:t>3、学生完成课堂检测作业，客观题系统自动批改，老师可根据学生完成情况，在课堂中一键调取进行作业讲评，巩固当堂课所要掌握的知识内容。</a:t>
            </a:r>
            <a:endParaRPr lang="zh-CN" altLang="en-US" dirty="0"/>
          </a:p>
        </p:txBody>
      </p:sp>
      <p:sp>
        <p:nvSpPr>
          <p:cNvPr id="4" name="日期占位符 3"/>
          <p:cNvSpPr>
            <a:spLocks noGrp="1"/>
          </p:cNvSpPr>
          <p:nvPr>
            <p:ph type="dt" idx="10"/>
          </p:nvPr>
        </p:nvSpPr>
        <p:spPr/>
        <p:txBody>
          <a:bodyPr/>
          <a:lstStyle/>
          <a:p>
            <a:pPr>
              <a:defRPr/>
            </a:pPr>
            <a:fld id="{A8393A05-5CAF-45F6-91EA-2B0CB346B27B}" type="datetime1">
              <a:rPr lang="zh-CN" altLang="en-US" smtClean="0"/>
            </a:fld>
            <a:endParaRPr lang="zh-CN" altLang="en-US"/>
          </a:p>
        </p:txBody>
      </p:sp>
      <p:sp>
        <p:nvSpPr>
          <p:cNvPr id="5" name="灯片编号占位符 4"/>
          <p:cNvSpPr>
            <a:spLocks noGrp="1"/>
          </p:cNvSpPr>
          <p:nvPr>
            <p:ph type="sldNum" sz="quarter" idx="11"/>
          </p:nvPr>
        </p:nvSpPr>
        <p:spPr/>
        <p:txBody>
          <a:bodyPr/>
          <a:lstStyle/>
          <a:p>
            <a:fld id="{3067F1AF-5955-4409-960E-A1ED23866FAA}"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6215F5BB-F1C6-41EF-ABC5-F81177CC918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a:t>作业批改完成后，点击查看报告，自动生成作业情况。</a:t>
            </a:r>
            <a:endParaRPr lang="zh-CN" altLang="en-US"/>
          </a:p>
          <a:p>
            <a:r>
              <a:rPr lang="zh-CN" altLang="en-US"/>
              <a:t>批改左右完成后，老师不能精准掌握到学生的完成情况，无法看到每个题，每个知识点的情况。</a:t>
            </a:r>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a:t>老师可以点击快速批阅批阅作业，可以通过待批阅，已批阅，待提交查看作业情况。</a:t>
            </a:r>
            <a:endParaRPr lang="zh-CN" altLang="en-US"/>
          </a:p>
          <a:p>
            <a:r>
              <a:rPr lang="zh-CN" altLang="en-US">
                <a:sym typeface="+mn-ea"/>
              </a:rPr>
              <a:t>批改作业每一页翻页麻烦，不好统计学生作业完成情况和批改情况，批改效率低</a:t>
            </a:r>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a:sym typeface="+mn-ea"/>
              </a:rPr>
              <a:t>关键词：老师在工作时间之外被班级群消息打扰</a:t>
            </a:r>
            <a:endParaRPr lang="zh-CN" altLang="en-US"/>
          </a:p>
          <a:p>
            <a:r>
              <a:rPr lang="zh-CN" altLang="en-US">
                <a:sym typeface="+mn-ea"/>
              </a:rPr>
              <a:t>讲解方案：</a:t>
            </a:r>
            <a:endParaRPr lang="zh-CN" altLang="en-US"/>
          </a:p>
          <a:p>
            <a:r>
              <a:rPr lang="zh-CN" altLang="en-US">
                <a:sym typeface="+mn-ea"/>
              </a:rPr>
              <a:t>老师为了与家长沟通联系，会创建很多微信或者QQ群，家长会在班级群里讨论孩子的近期学习表现或者闲聊，在工作时间外在群里闲聊会影响到老师的私人时间，若是在QQ或者微信里开启消息免打扰，老师在工作或者休息时间都无法及时接收到群里家长的消息，这样会对老师的工作带来不便。</a:t>
            </a:r>
            <a:endParaRPr lang="zh-CN" altLang="en-US"/>
          </a:p>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a:sym typeface="+mn-ea"/>
              </a:rPr>
              <a:t>家长学生都能在空间内交流，我们有专门的模块功能帮助老师区别工作时间和私人时间，免去被家长或者学生的无效消息打扰的困扰，在我们的人人通空间“我”的模块内，有一个工作时间模块，在这里，我们可以设置精确到小时的工作时间，工作时间内，老师可以看到学生家长发出的消息，工作时间外，人人通空间可以自动屏蔽消息，让老师有自己的私人时间。</a:t>
            </a:r>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a:sym typeface="+mn-ea"/>
              </a:rPr>
              <a:t>关键词：班级隐私；安全隐患；纠纷；内容不统一</a:t>
            </a:r>
            <a:endParaRPr lang="zh-CN" altLang="en-US"/>
          </a:p>
          <a:p>
            <a:r>
              <a:rPr lang="zh-CN" altLang="en-US">
                <a:sym typeface="+mn-ea"/>
              </a:rPr>
              <a:t>讲解方案</a:t>
            </a:r>
            <a:endParaRPr lang="zh-CN" altLang="en-US"/>
          </a:p>
          <a:p>
            <a:r>
              <a:rPr lang="zh-CN" altLang="en-US">
                <a:sym typeface="+mn-ea"/>
              </a:rPr>
              <a:t>各位老师好，我们在日常教学任务结束之后，都会在各种其他渠道发布一些任务安排以及家校沟通方面，常用的我们会使用QQ群或者微信群。</a:t>
            </a:r>
            <a:endParaRPr lang="zh-CN" altLang="en-US"/>
          </a:p>
          <a:p>
            <a:r>
              <a:rPr lang="zh-CN" altLang="en-US">
                <a:sym typeface="+mn-ea"/>
              </a:rPr>
              <a:t>那么在使用这些群聊进行家校沟通的时候，都会遇到下列的几大问题</a:t>
            </a:r>
            <a:endParaRPr lang="zh-CN" altLang="en-US"/>
          </a:p>
          <a:p>
            <a:r>
              <a:rPr lang="zh-CN" altLang="en-US">
                <a:sym typeface="+mn-ea"/>
              </a:rPr>
              <a:t>首先则是群聊消息数据庞大导致手机变得异常卡慢的问题。在群聊的过程当中我们会遇到各类各样的消息以及其他图片、视频文件等，那么在各类各样群聊的长期使用过程当中我们容易疏忽处理这些数据文件，或有些重要消息不能轻易删除等。</a:t>
            </a:r>
            <a:endParaRPr lang="zh-CN" altLang="en-US"/>
          </a:p>
          <a:p>
            <a:r>
              <a:rPr lang="zh-CN" altLang="en-US">
                <a:sym typeface="+mn-ea"/>
              </a:rPr>
              <a:t>我们在家校沟通方面遇到的第二个问题是：各类家长发言之间容易引起纠纷，在日常班级群聊里面有几十名家长，都是从事各类各样工作的家长，那么他们在进行相关话题讨论时会由于三观的不同对问题会有不同的的间接，那么介于另一性格因素，比较容易引起纠纷或绊嘴。</a:t>
            </a:r>
            <a:endParaRPr lang="zh-CN" altLang="en-US"/>
          </a:p>
          <a:p>
            <a:r>
              <a:rPr lang="zh-CN" altLang="en-US">
                <a:sym typeface="+mn-ea"/>
              </a:rPr>
              <a:t>第三个问题，我们的QQ群或者微信群在使用的过程当中，存在添加各类成员的情况，我们教师无法保证该账号一定是我们班级里的对应成员以及对应的学生家长，并且相关的班级隐私很容易因此而泄露。</a:t>
            </a:r>
            <a:endParaRPr lang="zh-CN" altLang="en-US"/>
          </a:p>
          <a:p>
            <a:r>
              <a:rPr lang="zh-CN" altLang="en-US">
                <a:sym typeface="+mn-ea"/>
              </a:rPr>
              <a:t>第四个问题，我们使用群聊的过程中，各方家长或学生的发言五花八门，并且事先通知好的主题会随时讨论的进行而逐渐偏移。 </a:t>
            </a:r>
            <a:endParaRPr lang="zh-CN" altLang="en-US"/>
          </a:p>
          <a:p>
            <a:r>
              <a:rPr lang="zh-CN" altLang="en-US">
                <a:sym typeface="+mn-ea"/>
              </a:rPr>
              <a:t>第五个问题，现在的老师通常只有一个社交账号，这就导致自己的工作与生活是绑定一起无法分开的，例如我发布一条微信朋友圈动态还得注意自己的相关隐私泄露问题，并且在群聊里经过一轮讨论之后，我们的讨论结果或是否每人都发言参与其中无法统计，有可能此次活动只是征求了部分人的意愿。</a:t>
            </a:r>
            <a:endParaRPr lang="zh-CN" altLang="en-US"/>
          </a:p>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a:sym typeface="+mn-ea"/>
              </a:rPr>
              <a:t>关键词：云端储存；权限设定；指定成员选定；时长掌控；结果统计</a:t>
            </a:r>
            <a:endParaRPr lang="zh-CN" altLang="en-US"/>
          </a:p>
          <a:p>
            <a:r>
              <a:rPr lang="zh-CN" altLang="en-US">
                <a:sym typeface="+mn-ea"/>
              </a:rPr>
              <a:t>根据以上我们提到的几处教师痛点，班级讨论区别于传统的群聊方式提出了以下解决方案。</a:t>
            </a:r>
            <a:endParaRPr lang="zh-CN" altLang="en-US"/>
          </a:p>
          <a:p>
            <a:r>
              <a:rPr lang="zh-CN" altLang="en-US">
                <a:sym typeface="+mn-ea"/>
              </a:rPr>
              <a:t>1、通过班级讨论，每次讨论的过程中所产生的的各类文件以及音频在此讨论结束后自动上传至云端，不会占用老师的手机内存等，以后要查看相关内容也可直接一键云端获取。2、通过使用班级讨论，我们可以设置该主题发言的权限是否互相可见，如果遇到一些个人主观性比较强的，或者涉及到个人隐私方面的一些话题，我们可以设置权限相互不可见状态。这样一来就可以避免上述第二个问题的产生。3、班级讨论所对应的成员都是我们学校后台所导入的信息，家长信息也是唯一绑定认证，教师在发起讨论的同时，可以通过事先绑定的所有信息进行选择对应需要参与其中的人员，不会存在有其他不相关人员加入讨论的情况，以此而导致相关信息的泄露情况。4、我们的班级讨论可以限定某一主题的专门讨论，大家都是处于在同一频道下的发言，并且教师可以随时掌控此次讨论的持续时间，以及中断讨论。5、通过班级讨论，我们可以将工作上的沟通安排以及与学生家长之间的联系放在手机app上来，有专门的版块功能来与实际需求对应，并且通过情况统计的版块，我们可以查看到每一个成员是否有参与其中，并且可以查看到每一个人的发言情况，并对每句话进行相应的回复等。</a:t>
            </a:r>
            <a:endParaRPr lang="zh-CN" altLang="en-US"/>
          </a:p>
          <a:p>
            <a:endParaRPr lang="zh-CN" altLang="en-US"/>
          </a:p>
          <a:p>
            <a:endParaRPr lang="zh-CN" altLang="en-US"/>
          </a:p>
          <a:p>
            <a:r>
              <a:rPr lang="zh-CN" altLang="en-US">
                <a:sym typeface="+mn-ea"/>
              </a:rPr>
              <a:t>关键词：班级隐私；安全隐患；纠纷；内容不统一</a:t>
            </a:r>
            <a:endParaRPr lang="zh-CN" altLang="en-US"/>
          </a:p>
          <a:p>
            <a:r>
              <a:rPr lang="zh-CN" altLang="en-US">
                <a:sym typeface="+mn-ea"/>
              </a:rPr>
              <a:t>讲解方案</a:t>
            </a:r>
            <a:endParaRPr lang="zh-CN" altLang="en-US"/>
          </a:p>
          <a:p>
            <a:r>
              <a:rPr lang="zh-CN" altLang="en-US">
                <a:sym typeface="+mn-ea"/>
              </a:rPr>
              <a:t>各位老师好，我们在日常教学任务结束之后，都会在各种其他渠道发布一些任务安排以及家校沟通方面，常用的我们会使用QQ群或者微信群。</a:t>
            </a:r>
            <a:endParaRPr lang="zh-CN" altLang="en-US"/>
          </a:p>
          <a:p>
            <a:r>
              <a:rPr lang="zh-CN" altLang="en-US">
                <a:sym typeface="+mn-ea"/>
              </a:rPr>
              <a:t>那么在使用这些群聊进行家校沟通的时候，都会遇到下列的几大问题</a:t>
            </a:r>
            <a:endParaRPr lang="zh-CN" altLang="en-US"/>
          </a:p>
          <a:p>
            <a:r>
              <a:rPr lang="zh-CN" altLang="en-US">
                <a:sym typeface="+mn-ea"/>
              </a:rPr>
              <a:t>首先则是群聊消息数据庞大导致手机变得异常卡慢的问题。在群聊的过程当中我们会遇到各类各样的消息以及其他图片、视频文件等，那么在各类各样群聊的长期使用过程当中我们容易疏忽处理这些数据文件，或有些重要消息不能轻易删除等。</a:t>
            </a:r>
            <a:endParaRPr lang="zh-CN" altLang="en-US"/>
          </a:p>
          <a:p>
            <a:r>
              <a:rPr lang="zh-CN" altLang="en-US">
                <a:sym typeface="+mn-ea"/>
              </a:rPr>
              <a:t>我们在家校沟通方面遇到的第二个问题是：各类家长发言之间容易引起纠纷，在日常班级群聊里面有几十名家长，都是从事各类各样工作的家长，那么他们在进行相关话题讨论时会由于三观的不同对问题会有不同的的间接，那么介于另一性格因素，比较容易引起纠纷或绊嘴。</a:t>
            </a:r>
            <a:endParaRPr lang="zh-CN" altLang="en-US"/>
          </a:p>
          <a:p>
            <a:r>
              <a:rPr lang="zh-CN" altLang="en-US">
                <a:sym typeface="+mn-ea"/>
              </a:rPr>
              <a:t>第三个问题，我们的QQ群或者微信群在使用的过程当中，存在添加各类成员的情况，例如有不法分子冒充我们的教师在群里发布广告、或一些收费需求，又或者不知名的成员冒充学生家长混入群聊发布不合法的一些言论。我们教师无法保证群聊里的账号一定是我们班级里的对应成员以及对应的学生家长，因此相关的班级隐私很容易因此而泄露。</a:t>
            </a:r>
            <a:endParaRPr lang="zh-CN" altLang="en-US"/>
          </a:p>
          <a:p>
            <a:r>
              <a:rPr lang="zh-CN" altLang="en-US">
                <a:sym typeface="+mn-ea"/>
              </a:rPr>
              <a:t>第四个问题，我们使用群聊的过程中，各方家长或学生的发言五花八门，并且事先通知好的主题会随时讨论的进行而逐渐偏移。 </a:t>
            </a:r>
            <a:endParaRPr lang="zh-CN" altLang="en-US"/>
          </a:p>
          <a:p>
            <a:r>
              <a:rPr lang="zh-CN" altLang="en-US">
                <a:sym typeface="+mn-ea"/>
              </a:rPr>
              <a:t>第五个问题，现在的老师通常只有一个社交账号，这就导致自己的工作与生活是绑定一起无法分开的，例如我发布一条微信朋友圈动态还得注意自己的相关隐私泄露问题，并且在群聊里经过一轮讨论之后，我们的讨论结果或是否每人都发言参与其中无法统计，有可能此次活动只是征求了部分人的意愿。</a:t>
            </a:r>
            <a:endParaRPr lang="zh-CN" altLang="en-US"/>
          </a:p>
          <a:p>
            <a:r>
              <a:rPr lang="zh-CN" altLang="en-US">
                <a:sym typeface="+mn-ea"/>
              </a:rPr>
              <a:t>关键词：班级隐私；安全隐患；纠纷；内容不统一</a:t>
            </a:r>
            <a:endParaRPr lang="zh-CN" altLang="en-US"/>
          </a:p>
          <a:p>
            <a:r>
              <a:rPr lang="zh-CN" altLang="en-US">
                <a:sym typeface="+mn-ea"/>
              </a:rPr>
              <a:t>讲解方案</a:t>
            </a:r>
            <a:endParaRPr lang="zh-CN" altLang="en-US"/>
          </a:p>
          <a:p>
            <a:r>
              <a:rPr lang="zh-CN" altLang="en-US">
                <a:sym typeface="+mn-ea"/>
              </a:rPr>
              <a:t>各位老师好，我们在日常教学任务结束之后，都会在各种其他渠道发布一些任务安排以及家校沟通方面，常用的我们会使用QQ群或者微信群。</a:t>
            </a:r>
            <a:endParaRPr lang="zh-CN" altLang="en-US"/>
          </a:p>
          <a:p>
            <a:r>
              <a:rPr lang="zh-CN" altLang="en-US">
                <a:sym typeface="+mn-ea"/>
              </a:rPr>
              <a:t>那么在使用这些群聊进行家校沟通的时候，都会遇到下列的几大问题</a:t>
            </a:r>
            <a:endParaRPr lang="zh-CN" altLang="en-US"/>
          </a:p>
          <a:p>
            <a:r>
              <a:rPr lang="zh-CN" altLang="en-US">
                <a:sym typeface="+mn-ea"/>
              </a:rPr>
              <a:t>首先则是群聊消息数据庞大导致手机变得异常卡慢的问题。在群聊的过程当中我们会遇到各类各样的消息以及其他图片、视频文件等，那么在各类各样群聊的长期使用过程当中我们容易疏忽处理这些数据文件，或有些重要消息不能轻易删除等。</a:t>
            </a:r>
            <a:endParaRPr lang="zh-CN" altLang="en-US"/>
          </a:p>
          <a:p>
            <a:r>
              <a:rPr lang="zh-CN" altLang="en-US">
                <a:sym typeface="+mn-ea"/>
              </a:rPr>
              <a:t>我们在家校沟通方面遇到的第二个问题是：各类家长发言之间容易引起纠纷，在日常班级群聊里面有几十名家长，都是从事各类各样工作的家长，那么他们在进行相关话题讨论时会由于三观的不同对问题会有不同的的间接，那么介于另一性格因素，比较容易引起纠纷或绊嘴。</a:t>
            </a:r>
            <a:endParaRPr lang="zh-CN" altLang="en-US"/>
          </a:p>
          <a:p>
            <a:r>
              <a:rPr lang="zh-CN" altLang="en-US">
                <a:sym typeface="+mn-ea"/>
              </a:rPr>
              <a:t>第三个问题，我们的QQ群或者微信群在使用的过程当中，存在添加各类成员的情况，例如有不法分子冒充我们的教师在群里发布广告、或一些收费需求，又或者不知名的成员冒充学生家长混入群聊发布不合法的一些言论。我们教师无法保证群聊里的账号一定是我们班级里的对应成员以及对应的学生家长，因此相关的班级隐私很容易因此而泄露。</a:t>
            </a:r>
            <a:endParaRPr lang="zh-CN" altLang="en-US"/>
          </a:p>
          <a:p>
            <a:r>
              <a:rPr lang="zh-CN" altLang="en-US">
                <a:sym typeface="+mn-ea"/>
              </a:rPr>
              <a:t>第四个问题，我们使用群聊的过程中，各方家长或学生的发言五花八门，并且事先通知好的主题会随时讨论的进行而逐渐偏移。 </a:t>
            </a:r>
            <a:endParaRPr lang="zh-CN" altLang="en-US"/>
          </a:p>
          <a:p>
            <a:r>
              <a:rPr lang="zh-CN" altLang="en-US">
                <a:sym typeface="+mn-ea"/>
              </a:rPr>
              <a:t>第五个问题，现在的老师通常只有一个社交账号，这就导致自己的工作与生活是绑定一起无法分开的，例如我发布一条微信朋友圈动态还得注意自己的相关隐私泄露问题，并且在群聊里经过一轮讨论之后，我们的讨论结果或是否每人都发言参与其中无法统计，有可能此次活动只是征求了部分人的意愿。</a:t>
            </a:r>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a:sym typeface="+mn-ea"/>
              </a:rPr>
              <a:t>关键字：德智体美、学生兴趣、家校共育</a:t>
            </a:r>
            <a:endParaRPr lang="zh-CN" altLang="en-US">
              <a:sym typeface="+mn-ea"/>
            </a:endParaRPr>
          </a:p>
          <a:p>
            <a:endParaRPr lang="zh-CN" altLang="en-US">
              <a:sym typeface="+mn-ea"/>
            </a:endParaRPr>
          </a:p>
          <a:p>
            <a:r>
              <a:rPr lang="zh-CN" altLang="en-US">
                <a:sym typeface="+mn-ea"/>
              </a:rPr>
              <a:t>老师有培养孩子德智体的义务</a:t>
            </a:r>
            <a:endParaRPr lang="zh-CN" altLang="en-US">
              <a:sym typeface="+mn-ea"/>
            </a:endParaRPr>
          </a:p>
          <a:p>
            <a:r>
              <a:rPr lang="zh-CN" altLang="en-US">
                <a:sym typeface="+mn-ea"/>
              </a:rPr>
              <a:t> </a:t>
            </a:r>
            <a:endParaRPr lang="zh-CN" altLang="en-US">
              <a:sym typeface="+mn-ea"/>
            </a:endParaRPr>
          </a:p>
          <a:p>
            <a:r>
              <a:rPr lang="zh-CN" altLang="en-US">
                <a:sym typeface="+mn-ea"/>
              </a:rPr>
              <a:t>布置了作业但是不知道学生的完成情况 那现在提供一个渠道 可以查看学生完成的结果 ：让家长参与其中、一起查看学生的情况</a:t>
            </a:r>
            <a:endParaRPr lang="zh-CN" altLang="en-US">
              <a:sym typeface="+mn-ea"/>
            </a:endParaRPr>
          </a:p>
          <a:p>
            <a:endParaRPr lang="zh-CN" altLang="en-US"/>
          </a:p>
          <a:p>
            <a:r>
              <a:rPr lang="zh-CN" altLang="en-US">
                <a:sym typeface="+mn-ea"/>
              </a:rPr>
              <a:t>讲解方案：学生上学不仅仅是为了学习课业知识，更重要的是德智体美劳的全面发展，德智体美劳的全面发展离不开学生良好的学习生活习惯，但是目前的情况就是老师想要发展学生的综合素质难度较大，老师以及学生的课业压力大，除了日常教学任务，老师还肩负着管理学生管理班级的工作，还要参加与学校与自身相关的任务工作；老师即使抽出精力来通过各种形式的方法来培养学生的好习惯，家长的参与度也比较低。对于学生来讲，日常学习完成以后很多学生还要参加各种各样的补习辅导班，这就会造成学生太累，产生厌学的情绪。那么我们来看一看“习惯养成”提供了什么样的解决方案。</a:t>
            </a:r>
            <a:endParaRPr lang="zh-CN" altLang="en-US"/>
          </a:p>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a:sym typeface="+mn-ea"/>
              </a:rPr>
              <a:t>在“习惯养成”中，为老师提供了丰富多彩的打卡模板，这些模板有与学习相关的，也有与生活相关的，如果还不能满足老师的需求，还支持自定义模板，老师可以随时随地发布打卡任务，学生打卡形式不受限制，让学生在打卡过程中不知不觉的养成良好学习以及生活习惯。同时打卡作品可进行互动，评论交流、点赞投票。学生之间拥有互相学习或者攀比心态，得知小伙伴在阅读打卡或者得到老师的点赞，一定程度上也会激励自己去完成打卡从而助其养成良好习惯。</a:t>
            </a:r>
            <a:endParaRPr lang="zh-CN" altLang="en-US">
              <a:sym typeface="+mn-ea"/>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solidFill>
                  <a:srgbClr val="FFFFFF"/>
                </a:solidFill>
                <a:sym typeface="+mn-ea"/>
              </a:rPr>
              <a:t>“一起悦读”是提高学生阅读兴趣的工具。在“一起悦读”下，针对目前学生对于阅读兴趣的缺失，我们改变了传统的阅读模式，不再是学生抱着书籍进行阅读，而是为学生提供海量的优质书目，让学生自行选择，同时阅读的形式多样化：可家长读一句，学生读一句。也可将诗词填入喜爱歌曲并歌唱。阅读形式多样化，可有效提高学生阅读及学习兴趣。</a:t>
            </a:r>
            <a:endParaRPr lang="zh-CN">
              <a:solidFill>
                <a:srgbClr val="FFFFFF"/>
              </a:solidFill>
              <a:sym typeface="+mn-ea"/>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a:sym typeface="+mn-ea"/>
              </a:rPr>
              <a:t>刚才我们说到了各种各样的打卡形式，只有老师花费精力去布置打卡任务是不够的，在“习惯养成”中，家长也可以有效地参与进来与孩子一起完成打卡任务，这样既陪伴了孩子，也对孩子进行了有效地监督，通过老师家长对于学生打卡任务的点赞，在一定程度上激励学生更好的完成打卡，久而久之好的习惯自然就会形成。</a:t>
            </a:r>
            <a:endParaRPr lang="zh-CN" altLang="en-US" dirty="0">
              <a:latin typeface="微软雅黑 Light" panose="020B0502040204020203" pitchFamily="34" charset="-122"/>
              <a:ea typeface="微软雅黑 Light" panose="020B0502040204020203" pitchFamily="34" charset="-122"/>
              <a:sym typeface="+mn-ea"/>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a:t>关键词：隐私性、圈子、频繁询问、家校共育</a:t>
            </a:r>
            <a:endParaRPr lang="zh-CN" altLang="en-US"/>
          </a:p>
          <a:p>
            <a:endParaRPr lang="zh-CN" altLang="en-US"/>
          </a:p>
          <a:p>
            <a:r>
              <a:rPr lang="zh-CN" altLang="en-US"/>
              <a:t>讲解案例：</a:t>
            </a:r>
            <a:endParaRPr lang="zh-CN" altLang="en-US"/>
          </a:p>
          <a:p>
            <a:r>
              <a:rPr lang="zh-CN" altLang="en-US"/>
              <a:t>我们在学校的生活是丰富多彩的，其实很多时候，有很多的精彩瞬间、文化活动和学生教师的风采，其实这都是有隐私性的，我们一般把动态都发在朋友圈。。。。</a:t>
            </a:r>
            <a:endParaRPr lang="zh-CN" altLang="en-US"/>
          </a:p>
          <a:p>
            <a:endParaRPr lang="zh-CN" altLang="en-US"/>
          </a:p>
          <a:p>
            <a:endParaRPr lang="zh-CN" altLang="en-US"/>
          </a:p>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a:sym typeface="+mn-ea"/>
              </a:rPr>
              <a:t>关键词：隐私性、圈子、频繁询问、家校共育</a:t>
            </a:r>
            <a:endParaRPr lang="zh-CN" altLang="en-US"/>
          </a:p>
          <a:p>
            <a:endParaRPr lang="zh-CN" altLang="en-US"/>
          </a:p>
          <a:p>
            <a:r>
              <a:rPr lang="zh-CN" altLang="en-US">
                <a:sym typeface="+mn-ea"/>
              </a:rPr>
              <a:t>讲解案例：</a:t>
            </a:r>
            <a:endParaRPr lang="zh-CN" altLang="en-US"/>
          </a:p>
          <a:p>
            <a:r>
              <a:rPr lang="zh-CN" altLang="en-US">
                <a:sym typeface="+mn-ea"/>
              </a:rPr>
              <a:t>我们在学校的生活是丰富多彩的，其实很多时候，有很多的精彩瞬间、文化活动和学生教师的风采，其实这都是有隐私性的，我们一般把动态都发在朋友圈，但这难免会泄露隐私信息。而若是把这些内容集中发布在班级圈，不仅可以持续性的建立我们的班级文化，还能将冗杂的学校信息集中起来，营造更好的学习氛围。学生的家长也将在这个过程中，了解到整个班级的学习、文化氛围，更好地督促孩子快乐成长。</a:t>
            </a:r>
            <a:endParaRPr lang="zh-CN" altLang="en-US"/>
          </a:p>
          <a:p>
            <a:endParaRPr lang="zh-CN" altLang="en-US"/>
          </a:p>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sym typeface="+mn-ea"/>
              </a:rPr>
              <a:t>在传统的教学中，老师会根据学生的表现来进行一些奖惩方式。表现好的进行一个奖励，表现不好的进行一惩罚。在表扬激励的过程当中都会碰到这样或者那样的问题，比如之前去的一个小学，老师喜欢用红花和盖印章来激励学生，可是随着时间的增长，教室的红花板和盖印章的地方会出现在不够用的情况，而老师的解决问题的方法是一个月更新一次，那么学生在期末的时候就没有相对应的参考依据，同时家长如果想了解学生在学校的表现，光靠和老师沟通是没有什么效果的，除非这位家长来班级里面进行查看，这样一来就非常的不方便。同时学生在期末考试后老师会针对每个学生做出相对应的评价，而我们所看到的都是老师的一个主观判断。这样对一些学生非常的不公平。为此我们的人 人通从以下几个方面解决了这个问题。</a:t>
            </a:r>
            <a:endParaRPr lang="zh-CN" altLang="en-US">
              <a:sym typeface="+mn-ea"/>
            </a:endParaRPr>
          </a:p>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b="1" dirty="0">
                <a:solidFill>
                  <a:srgbClr val="FF0000"/>
                </a:solidFill>
                <a:sym typeface="+mn-ea"/>
              </a:rPr>
              <a:t> 首先我们先解决第一个问题，学生表扬激励只能靠贴红花和盖印章吗？答案是否定的，我们的人人通空间提供了多个维度的点评，老师可以通过多个维度的针对每个学生的情况做了客观的评价，可以进行加分和减分。也可以进行自定义设置一些评价标准，满足我们日常针对的一些评价需求。同时也可以通过互动课堂的光荣榜进行快速记录孩子的课堂表现，让我们的家长了解学生在学校的情况。而已我们上面的所有的数据都是根据系统伴随式的进行采集，方便快捷。</a:t>
            </a:r>
            <a:endParaRPr lang="zh-CN" altLang="en-US" b="1" dirty="0">
              <a:solidFill>
                <a:srgbClr val="FF0000"/>
              </a:solidFill>
              <a:sym typeface="+mn-ea"/>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dirty="0">
                <a:solidFill>
                  <a:srgbClr val="FF0000"/>
                </a:solidFill>
                <a:sym typeface="+mn-ea"/>
              </a:rPr>
              <a:t>在教学的日常中，经常会有一些家长来咨询学生在学校的一些表现。那么在这一块中，我们人人通空间也提出了解决方案，通过互动课堂在上课的过程进行的伴随式的数据采集，到我们的人人通空间中最终形成了一个汇总，让我们的家长可以每天及时查看我们学生的表现，避免了家长对老师的一个频繁打扰。</a:t>
            </a:r>
            <a:endParaRPr lang="zh-CN" altLang="en-US" dirty="0">
              <a:solidFill>
                <a:srgbClr val="FF0000"/>
              </a:solidFill>
              <a:sym typeface="+mn-ea"/>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dirty="0">
                <a:solidFill>
                  <a:srgbClr val="FF0000"/>
                </a:solidFill>
                <a:sym typeface="+mn-ea"/>
              </a:rPr>
              <a:t>第三，在期末成绩单没有评价依据的情况下，仅仅靠老师的个人主观判断是不客观。在我们的人人通空间的学生点评当中给出了解决方案，通过老师每日或每周对每个学生做出的一些评价，到期末的时候会形成一个数据分析图，包含了课堂表现，课后作业，期中期末考试成绩多维度的全记录，可一键形成学生的评价报表，极大的减轻了老师的工作量，也有了对学生客观，公正的评价。</a:t>
            </a:r>
            <a:endParaRPr lang="zh-CN" altLang="en-US" dirty="0">
              <a:solidFill>
                <a:srgbClr val="FF0000"/>
              </a:solidFill>
              <a:sym typeface="+mn-ea"/>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sym typeface="+mn-ea"/>
              </a:rPr>
              <a:t>关键字：节省时间和经历     方便留存</a:t>
            </a:r>
            <a:endParaRPr lang="zh-CN" altLang="en-US"/>
          </a:p>
          <a:p>
            <a:endParaRPr lang="zh-CN" altLang="en-US"/>
          </a:p>
          <a:p>
            <a:r>
              <a:rPr lang="zh-CN" altLang="en-US">
                <a:sym typeface="+mn-ea"/>
              </a:rPr>
              <a:t>讲解方案：</a:t>
            </a:r>
            <a:endParaRPr lang="zh-CN" altLang="en-US"/>
          </a:p>
          <a:p>
            <a:r>
              <a:rPr lang="zh-CN" altLang="en-US">
                <a:sym typeface="+mn-ea"/>
              </a:rPr>
              <a:t>1、我们很多老师在组织活动的时候，由于没有组织活动的经验，常常需要摸索如何展开活动、如何推动活动进行、并且可能会需要去跟我们的家长通知这一活动，这样就比较麻烦。</a:t>
            </a:r>
            <a:endParaRPr lang="zh-CN" altLang="en-US"/>
          </a:p>
          <a:p>
            <a:r>
              <a:rPr lang="en-US" altLang="zh-CN">
                <a:sym typeface="+mn-ea"/>
              </a:rPr>
              <a:t>2</a:t>
            </a:r>
            <a:r>
              <a:rPr lang="zh-CN" altLang="zh-CN">
                <a:sym typeface="+mn-ea"/>
              </a:rPr>
              <a:t>、针对我们每次学校举办的活动的时候，很多珍贵的活动作品和资料没有很好的保存下来，很多好的活动作品没有很好的对外展示。</a:t>
            </a:r>
            <a:endParaRPr lang="zh-CN" altLang="zh-CN"/>
          </a:p>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en-US" altLang="zh-CN">
                <a:sym typeface="+mn-ea"/>
              </a:rPr>
              <a:t>1</a:t>
            </a:r>
            <a:r>
              <a:rPr lang="zh-CN" altLang="en-US">
                <a:sym typeface="+mn-ea"/>
              </a:rPr>
              <a:t>、通过我们的人人通空间APP，使用我们的活动广场应用。即便是没有活动组织经验的老师，也能通过内容框的填充，短时间内完成一个活动的全部流程。一键点击发布，这样一个简单的班级时间活动就发布成功了，既节约时间也节约了经历。</a:t>
            </a:r>
            <a:endParaRPr lang="zh-CN" altLang="en-US"/>
          </a:p>
          <a:p>
            <a:r>
              <a:rPr lang="en-US" altLang="zh-CN">
                <a:sym typeface="+mn-ea"/>
              </a:rPr>
              <a:t>2</a:t>
            </a:r>
            <a:r>
              <a:rPr lang="zh-CN" altLang="en-US">
                <a:sym typeface="+mn-ea"/>
              </a:rPr>
              <a:t>、通过活动广场展开的活动，不但可以将所开展的活动详情时时的记录在我们账号中，同样活动所产生的优质作品也会保存下来，方便我们的教师时时的调用和查看。活动过程中我们的活动不但会直接推送给我们的活动对象，并且我们全校的师生、家长都可以查看到我们活动内容和优秀的作品，让更多没有参与进来的人了解和加入到我们的活动中来。</a:t>
            </a:r>
            <a:endParaRPr lang="zh-CN" altLang="en-US"/>
          </a:p>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a:sym typeface="+mn-ea"/>
              </a:rPr>
              <a:t>讲解方案：我们以前学校内消息的通知，往往是由管理员（学校的学校管理员、班级的班主任）在群聊中发布，并@全体。但是这种方式并不能记录下具体收到的人员，同时极为重要的通知消息容易被大量的无关聊天信息相埋没。即便是隔段时间再次@全体，仍然无法保证通知到全部成员。有了通知公告功能，系统自动记录信息收取情况，对没收到的用户作专门的一键通知，保证了信息的及时传达。</a:t>
            </a:r>
            <a:endParaRPr lang="zh-CN" altLang="en-US"/>
          </a:p>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r>
              <a:rPr lang="zh-CN" altLang="en-US" dirty="0"/>
              <a:t>痛点</a:t>
            </a:r>
            <a:r>
              <a:rPr lang="en-US" altLang="zh-CN" dirty="0"/>
              <a:t>1.</a:t>
            </a:r>
            <a:r>
              <a:rPr lang="zh-CN" altLang="en-US" dirty="0"/>
              <a:t>行政管理老师不仅有教学任务，对于人员的管理和流程协同是一件非常复杂和繁琐的工作。绝大部分审批表单都是纸质的，很多老师都会跑到办公室咨询各种审批流程，工作量非常大。</a:t>
            </a:r>
            <a:endParaRPr lang="en-US" altLang="zh-CN" dirty="0"/>
          </a:p>
          <a:p>
            <a:r>
              <a:rPr lang="zh-CN" altLang="en-US" dirty="0"/>
              <a:t>痛点</a:t>
            </a:r>
            <a:r>
              <a:rPr lang="en-US" altLang="zh-CN" dirty="0"/>
              <a:t>2.</a:t>
            </a:r>
            <a:r>
              <a:rPr lang="zh-CN" altLang="en-US" dirty="0"/>
              <a:t>老师因调研、学习等公事外出需要纸质审批，周期太长，签字麻烦。</a:t>
            </a:r>
            <a:endParaRPr lang="en-US" altLang="zh-CN" dirty="0"/>
          </a:p>
          <a:p>
            <a:r>
              <a:rPr lang="zh-CN" altLang="en-US" dirty="0"/>
              <a:t>痛点</a:t>
            </a:r>
            <a:r>
              <a:rPr lang="en-US" altLang="zh-CN" dirty="0"/>
              <a:t>3.</a:t>
            </a:r>
            <a:r>
              <a:rPr lang="zh-CN" altLang="en-US" dirty="0"/>
              <a:t>老师除了上课以外，还需要花费大量的时间去准备备课、总结、听课记录等内容，占用大量精力。若是遇上调课、代课等情况，还需找相关负责人签字审批，十分低效。</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使用人人通空间流程审批后，所有的审批都可以在移动端进行提交，人员也通过一个架构来管理，大大节省了行政老师的管理成本，最重要的是审批表单处理再也不用人工一个个核对了，直接在学校管理后台一键导出，完成所有审批工作的统计，非常好用</a:t>
            </a:r>
            <a:r>
              <a:rPr lang="zh-CN" altLang="en-US" sz="1200" kern="1200" dirty="0">
                <a:solidFill>
                  <a:schemeClr val="tx1"/>
                </a:solidFill>
                <a:effectLst/>
                <a:latin typeface="+mn-lt"/>
                <a:ea typeface="+mn-ea"/>
                <a:cs typeface="+mn-cs"/>
              </a:rPr>
              <a:t>。</a:t>
            </a:r>
            <a:endParaRPr lang="zh-CN" altLang="zh-CN" sz="1200" kern="1200" dirty="0">
              <a:solidFill>
                <a:schemeClr val="tx1"/>
              </a:solidFill>
              <a:effectLst/>
              <a:latin typeface="+mn-lt"/>
              <a:ea typeface="+mn-ea"/>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sym typeface="+mn-ea"/>
              </a:rPr>
              <a:t>痛点：学校人员众多，数据收集难度大</a:t>
            </a:r>
            <a:endParaRPr lang="zh-CN" altLang="en-US"/>
          </a:p>
          <a:p>
            <a:r>
              <a:rPr lang="zh-CN" altLang="en-US">
                <a:sym typeface="+mn-ea"/>
              </a:rPr>
              <a:t>痛点描述：学校里运转过程中，经常遇到数据的采集工作，以往往往需要专人去做，工作量很大。</a:t>
            </a:r>
            <a:endParaRPr lang="zh-CN" altLang="en-US"/>
          </a:p>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b="1" dirty="0">
                <a:solidFill>
                  <a:srgbClr val="FF0000"/>
                </a:solidFill>
                <a:sym typeface="+mn-ea"/>
              </a:rPr>
              <a:t>讲解方案：在人人通空间的数据上报板块中，管理员可以自行根据本次工作需求制定相应的数据收集模板，并且后台对收集模板中的数据自动记录：比如收集全部学生的身高体重信息。在模板中定义好之后把信息推送出去，绑定了自己孩子账号的家长就会收到需要提交的信息，家长自发的对孩子的身高体重进行测量，然后填充在模板中上交。发出该信息的老师就会受到每个老师的反馈，并且后台对这些数据进行自动的收集。一个以往会耗费大量经历的工作就通过我们的数据采集功能直接解决了。</a:t>
            </a:r>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sym typeface="+mn-ea"/>
              </a:rPr>
              <a:t>关键字：为什么要建设装扮空间、怎么快捷装扮</a:t>
            </a:r>
            <a:endParaRPr lang="zh-CN" altLang="en-US"/>
          </a:p>
          <a:p>
            <a:r>
              <a:rPr lang="zh-CN" altLang="en-US">
                <a:sym typeface="+mn-ea"/>
              </a:rPr>
              <a:t>讲解方案：</a:t>
            </a:r>
            <a:endParaRPr lang="zh-CN" altLang="en-US"/>
          </a:p>
          <a:p>
            <a:r>
              <a:rPr lang="zh-CN" altLang="en-US">
                <a:sym typeface="+mn-ea"/>
              </a:rPr>
              <a:t>最近各位老师可能收到了我们市教育局发布的关于教师个人空间评比大赛的通知，而且还发现身边已经有同事开始花大功夫钻研怎么去建设自己的空间，这时有老师可能会很疑惑，这个东西有什么用？或者我平时各种信息化考核比赛已经很多了，我没时间搞。</a:t>
            </a:r>
            <a:endParaRPr lang="zh-CN" altLang="en-US"/>
          </a:p>
          <a:p>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a:sym typeface="+mn-ea"/>
              </a:rPr>
              <a:t>讲解方案：</a:t>
            </a:r>
            <a:endParaRPr lang="zh-CN" altLang="en-US"/>
          </a:p>
          <a:p>
            <a:r>
              <a:rPr lang="zh-CN" altLang="en-US">
                <a:sym typeface="+mn-ea"/>
              </a:rPr>
              <a:t>这里我可以给我们老师讲一个真实的案例，浙江省有一位老师叫许小鸽，这名老师曾经只是浙江省东阳市的一名普通小学数学老师，但是在浙江省2018年度空间评比大赛中，许小鸽老师位列第一，被评为省级“精品空间“，并受到省教育厅副厅长于永明的颁奖。</a:t>
            </a:r>
            <a:endParaRPr lang="zh-CN" altLang="en-US"/>
          </a:p>
          <a:p>
            <a:r>
              <a:rPr lang="zh-CN" altLang="en-US">
                <a:sym typeface="+mn-ea"/>
              </a:rPr>
              <a:t>       基层教师获得省级大奖，教学空间工作甚至走在全国前列，同时被评为浙江省省级讲师团的成员之一，可以说许小鸽老师就是因为我们的教师空间来完成了自己职业生涯的弯道超车。所以希望各位老师能够重视一下我们的教师空间，它不仅是一个平台能分享我的教学成果，对于我们的职业发展帮助也是很大的。</a:t>
            </a:r>
            <a:endParaRPr lang="zh-CN" altLang="en-US"/>
          </a:p>
          <a:p>
            <a:r>
              <a:rPr lang="zh-CN" altLang="en-US">
                <a:sym typeface="+mn-ea"/>
              </a:rPr>
              <a:t>那么如果老师平时工作繁忙，没有时间去装扮空间，在人人通上是可以快捷装扮的，现在请各位老师在自己手机人人通上找到我的空间那一栏，里面可以快速上传自己的原创文章，资源、照片等，为老师节约大量时间。工作之余，分分钟完成空间的装扮。</a:t>
            </a:r>
            <a:endParaRPr lang="zh-CN" altLang="en-US"/>
          </a:p>
          <a:p>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dirty="0">
                <a:sym typeface="+mn-ea"/>
              </a:rPr>
              <a:t>我们老师平时由于教学压力大，普遍现象是教学任务基本就占用了所有工作时间。在这种情况下，很难再有时间去寻找一名名师交流，更别说跟着他的时间安排，去与其他学校教师做线下教学调研提升自己的教学能力了。也是在这种情况之下，我们的教师能使用的往往只有自己多年教学总结，或是本校内其他同学科老师总结所得的授课资源，很难有途径去扩充自己手里本学科其他优质教学资源的机会。而我们的名师工作室，就是为了解决以上时间、空间上的限制，给我们各位教师提供了这样一个自我提升的机会。</a:t>
            </a:r>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dirty="0">
                <a:sym typeface="+mn-ea"/>
              </a:rPr>
              <a:t>名师工作室是充分发挥名师的引领带头示范作用的应用，首先对于我们的名师来说，能够建立自己的线上教研团队，摆脱了传统教研活动时间、空间的限制，这样老师就不用自己每次费心费力的去组织老师教研，在线上就可以完成教研活动，大大节约了组织的时间，将精力集中到教研中。与此同时，名师工作室也会成为教师的宣传平台，扩大名师的影响力。</a:t>
            </a:r>
            <a:endParaRPr lang="zh-CN" altLang="en-US" dirty="0"/>
          </a:p>
          <a:p>
            <a:r>
              <a:rPr lang="zh-CN" altLang="en-US" dirty="0">
                <a:sym typeface="+mn-ea"/>
              </a:rPr>
              <a:t>     对于我们的青年教师，刚刚步入老师行列，对于教学、教研活动都不够熟悉，那么可以借助名师工作室的平台跟着名师学习怎么授课、做课件、组织教研活动，让名师引领我们成长，能够增长我们对于教学、教研的能力，同时也可以为自己评职称进行加分，或许下一个名师就是你。</a:t>
            </a:r>
            <a:endParaRPr lang="zh-CN" altLang="en-US" dirty="0"/>
          </a:p>
          <a:p>
            <a:r>
              <a:rPr lang="zh-CN" altLang="en-US" dirty="0">
                <a:sym typeface="+mn-ea"/>
              </a:rPr>
              <a:t>    比如我认识的课题组负责人林老师，他们有自己的steam课题，然后通过名师工作室里面做课题的研究，通过线上的教研活动，组织老师进行线上的课题研讨，省时省力；然后将各个阶段的资料和文章汇集在线上，最终沉淀为课题的成果，并且发布到平台上，供其他老师学习与借鉴。</a:t>
            </a:r>
            <a:endParaRPr lang="zh-CN" altLang="en-US" dirty="0"/>
          </a:p>
          <a:p>
            <a:r>
              <a:rPr lang="zh-CN" altLang="en-US" dirty="0">
                <a:sym typeface="+mn-ea"/>
              </a:rPr>
              <a:t>  当然也有一些青年教师，会直接去名师工作室里面“嗨淘”，找到适合自己授课的资源，不断通过将名师的资源与自己的课程进行打磨，打造自己的优质课程，这样不就青出于蓝了么？相信在座的老师们，以后也可以超越这些名师。</a:t>
            </a:r>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1_Title Slide">
    <p:spTree>
      <p:nvGrpSpPr>
        <p:cNvPr id="1" name=""/>
        <p:cNvGrpSpPr/>
        <p:nvPr/>
      </p:nvGrpSpPr>
      <p:grpSpPr>
        <a:xfrm>
          <a:off x="0" y="0"/>
          <a:ext cx="0" cy="0"/>
          <a:chOff x="0" y="0"/>
          <a:chExt cx="0" cy="0"/>
        </a:xfrm>
      </p:grpSpPr>
      <p:sp>
        <p:nvSpPr>
          <p:cNvPr id="7" name="Picture Placeholder 2"/>
          <p:cNvSpPr>
            <a:spLocks noGrp="1"/>
          </p:cNvSpPr>
          <p:nvPr>
            <p:ph type="pic" sz="quarter" idx="10" hasCustomPrompt="1"/>
          </p:nvPr>
        </p:nvSpPr>
        <p:spPr>
          <a:xfrm>
            <a:off x="0" y="0"/>
            <a:ext cx="12192000" cy="6858000"/>
          </a:xfrm>
          <a:prstGeom prst="rect">
            <a:avLst/>
          </a:prstGeom>
          <a:pattFill prst="pct5">
            <a:fgClr>
              <a:schemeClr val="tx1"/>
            </a:fgClr>
            <a:bgClr>
              <a:schemeClr val="bg1">
                <a:lumMod val="85000"/>
              </a:schemeClr>
            </a:bgClr>
          </a:pattFill>
        </p:spPr>
        <p:txBody>
          <a:bodyPr anchor="ctr"/>
          <a:lstStyle>
            <a:lvl1pPr marL="0" indent="0" algn="ctr">
              <a:buNone/>
              <a:defRPr sz="1600" b="0" i="0">
                <a:latin typeface="Source Sans Pro" panose="020B0503030403020204" charset="0"/>
                <a:ea typeface="Source Sans Pro" panose="020B0503030403020204" charset="0"/>
                <a:cs typeface="Source Sans Pro" panose="020B0503030403020204" charset="0"/>
              </a:defRPr>
            </a:lvl1pPr>
          </a:lstStyle>
          <a:p>
            <a:r>
              <a:rPr lang="en-US"/>
              <a:t>Drag &amp; Drop Image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itle 7"/>
          <p:cNvSpPr>
            <a:spLocks noGrp="1"/>
          </p:cNvSpPr>
          <p:nvPr>
            <p:ph type="title"/>
          </p:nvPr>
        </p:nvSpPr>
        <p:spPr>
          <a:xfrm>
            <a:off x="588125" y="3641727"/>
            <a:ext cx="2795155" cy="2042795"/>
          </a:xfrm>
          <a:prstGeom prst="rect">
            <a:avLst/>
          </a:prstGeom>
        </p:spPr>
        <p:txBody>
          <a:bodyPr vert="horz" lIns="91440" tIns="45720" rIns="91440" bIns="45720" rtlCol="0" anchor="ctr">
            <a:normAutofit/>
          </a:bodyPr>
          <a:lstStyle>
            <a:lvl1pPr>
              <a:defRPr lang="en-US" sz="3735" b="1" i="0" spc="0" dirty="0">
                <a:latin typeface="Bebas Neue" charset="0"/>
                <a:ea typeface="Bebas Neue" charset="0"/>
                <a:cs typeface="Bebas Neue" charset="0"/>
              </a:defRPr>
            </a:lvl1pPr>
          </a:lstStyle>
          <a:p>
            <a:pPr lvl="0">
              <a:lnSpc>
                <a:spcPct val="100000"/>
              </a:lnSpc>
            </a:pPr>
            <a:r>
              <a:rPr lang="zh-CN" altLang="en-US" dirty="0"/>
              <a:t>单击此处编辑母版标题样式</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itle 7"/>
          <p:cNvSpPr>
            <a:spLocks noGrp="1"/>
          </p:cNvSpPr>
          <p:nvPr>
            <p:ph type="title"/>
          </p:nvPr>
        </p:nvSpPr>
        <p:spPr>
          <a:xfrm>
            <a:off x="588125" y="3641727"/>
            <a:ext cx="2795155" cy="2042795"/>
          </a:xfrm>
          <a:prstGeom prst="rect">
            <a:avLst/>
          </a:prstGeom>
        </p:spPr>
        <p:txBody>
          <a:bodyPr vert="horz" lIns="91440" tIns="45720" rIns="91440" bIns="45720" rtlCol="0" anchor="ctr">
            <a:normAutofit/>
          </a:bodyPr>
          <a:lstStyle>
            <a:lvl1pPr>
              <a:defRPr lang="en-US" sz="3735" b="1" i="0" spc="0" dirty="0">
                <a:latin typeface="Bebas Neue" charset="0"/>
                <a:ea typeface="Bebas Neue" charset="0"/>
                <a:cs typeface="Bebas Neue" charset="0"/>
              </a:defRPr>
            </a:lvl1pPr>
          </a:lstStyle>
          <a:p>
            <a:pPr lvl="0">
              <a:lnSpc>
                <a:spcPct val="100000"/>
              </a:lnSpc>
            </a:pPr>
            <a:r>
              <a:rPr lang="zh-CN" altLang="en-US" dirty="0"/>
              <a:t>单击此处编辑母版标题样式</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286327" y="258619"/>
            <a:ext cx="11735552" cy="1117600"/>
          </a:xfrm>
        </p:spPr>
        <p:txBody>
          <a:bodyPr>
            <a:noAutofit/>
          </a:bodyPr>
          <a:lstStyle>
            <a:lvl1pPr algn="ctr">
              <a:defRPr b="1">
                <a:solidFill>
                  <a:srgbClr val="D73E4A"/>
                </a:solidFill>
              </a:defRPr>
            </a:lvl1pPr>
          </a:lstStyle>
          <a:p>
            <a:r>
              <a:rPr lang="zh-CN" altLang="en-US" dirty="0"/>
              <a:t>单击此处编辑母版标题样式</a:t>
            </a:r>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286327" y="258619"/>
            <a:ext cx="11678845" cy="1117600"/>
          </a:xfrm>
        </p:spPr>
        <p:txBody>
          <a:bodyPr/>
          <a:lstStyle>
            <a:lvl1pPr algn="ctr">
              <a:defRPr b="1"/>
            </a:lvl1pPr>
          </a:lstStyle>
          <a:p>
            <a:r>
              <a:rPr lang="zh-CN" altLang="en-US" dirty="0"/>
              <a:t>单击此处编辑母版标题样式</a:t>
            </a:r>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1117600" y="8475134"/>
            <a:ext cx="3657600" cy="486833"/>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5384800" y="8475134"/>
            <a:ext cx="5486400" cy="486833"/>
          </a:xfrm>
        </p:spPr>
        <p:txBody>
          <a:bodyPr/>
          <a:lstStyle/>
          <a:p>
            <a:endParaRPr lang="zh-CN" altLang="en-US"/>
          </a:p>
        </p:txBody>
      </p:sp>
      <p:sp>
        <p:nvSpPr>
          <p:cNvPr id="4" name="灯片编号占位符 3"/>
          <p:cNvSpPr>
            <a:spLocks noGrp="1"/>
          </p:cNvSpPr>
          <p:nvPr>
            <p:ph type="sldNum" sz="quarter" idx="12"/>
          </p:nvPr>
        </p:nvSpPr>
        <p:spPr>
          <a:xfrm>
            <a:off x="11480800" y="8475134"/>
            <a:ext cx="3657600" cy="486833"/>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8" name="标题占位符 1"/>
          <p:cNvSpPr>
            <a:spLocks noGrp="1"/>
          </p:cNvSpPr>
          <p:nvPr>
            <p:ph type="title"/>
          </p:nvPr>
        </p:nvSpPr>
        <p:spPr>
          <a:xfrm>
            <a:off x="143339" y="212647"/>
            <a:ext cx="11809312" cy="921493"/>
          </a:xfrm>
          <a:prstGeom prst="rect">
            <a:avLst/>
          </a:prstGeom>
        </p:spPr>
        <p:txBody>
          <a:bodyPr vert="horz" lIns="91440" tIns="45720" rIns="91440" bIns="45720" rtlCol="0" anchor="ctr">
            <a:noAutofit/>
          </a:bodyPr>
          <a:lstStyle>
            <a:lvl1pPr algn="ctr">
              <a:defRPr sz="4400" b="1">
                <a:solidFill>
                  <a:srgbClr val="D73E4A"/>
                </a:solidFill>
              </a:defRPr>
            </a:lvl1pPr>
          </a:lstStyle>
          <a:p>
            <a:r>
              <a:rPr lang="zh-CN" altLang="en-US" dirty="0"/>
              <a:t>单击此处编辑母版标题样式</a:t>
            </a:r>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1_标题和内容">
    <p:spTree>
      <p:nvGrpSpPr>
        <p:cNvPr id="1" name=""/>
        <p:cNvGrpSpPr/>
        <p:nvPr/>
      </p:nvGrpSpPr>
      <p:grpSpPr>
        <a:xfrm>
          <a:off x="0" y="0"/>
          <a:ext cx="0" cy="0"/>
          <a:chOff x="0" y="0"/>
          <a:chExt cx="0" cy="0"/>
        </a:xfrm>
      </p:grpSpPr>
      <p:sp>
        <p:nvSpPr>
          <p:cNvPr id="8" name="标题占位符 1"/>
          <p:cNvSpPr>
            <a:spLocks noGrp="1"/>
          </p:cNvSpPr>
          <p:nvPr>
            <p:ph type="title"/>
          </p:nvPr>
        </p:nvSpPr>
        <p:spPr>
          <a:xfrm>
            <a:off x="143339" y="212643"/>
            <a:ext cx="11809312" cy="657556"/>
          </a:xfrm>
          <a:prstGeom prst="rect">
            <a:avLst/>
          </a:prstGeom>
        </p:spPr>
        <p:txBody>
          <a:bodyPr vert="horz" lIns="91440" tIns="45720" rIns="91440" bIns="45720" rtlCol="0" anchor="ctr">
            <a:normAutofit/>
          </a:bodyPr>
          <a:lstStyle>
            <a:lvl1pPr algn="l">
              <a:defRPr sz="3200" b="1">
                <a:solidFill>
                  <a:srgbClr val="EA6060"/>
                </a:solidFill>
              </a:defRPr>
            </a:lvl1pPr>
          </a:lstStyle>
          <a:p>
            <a:r>
              <a:rPr lang="zh-CN" altLang="en-US"/>
              <a:t>单击此处编辑母版标题样式</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2A41C2F3-D1AA-4163-974A-0CF7B9CECDC5}"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F4DC7FF7-F225-4C03-A112-3C84A99EA506}"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标题幻灯片">
    <p:bg>
      <p:bgPr>
        <a:blipFill rotWithShape="0">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5637" y="365126"/>
            <a:ext cx="10938164" cy="99262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1.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8.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6.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16.png"/><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8.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pn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8.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image" Target="../media/image22.png"/><Relationship Id="rId1"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image" Target="../media/image23.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8.xml"/><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image" Target="../media/image19.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8.xml"/><Relationship Id="rId2" Type="http://schemas.openxmlformats.org/officeDocument/2006/relationships/image" Target="../media/image27.png"/><Relationship Id="rId1" Type="http://schemas.openxmlformats.org/officeDocument/2006/relationships/image" Target="../media/image26.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8.xml"/><Relationship Id="rId2" Type="http://schemas.openxmlformats.org/officeDocument/2006/relationships/image" Target="../media/image29.png"/><Relationship Id="rId1" Type="http://schemas.openxmlformats.org/officeDocument/2006/relationships/image" Target="../media/image28.png"/></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9.xml"/><Relationship Id="rId7" Type="http://schemas.openxmlformats.org/officeDocument/2006/relationships/image" Target="../media/image36.png"/><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3.xml"/><Relationship Id="rId3" Type="http://schemas.openxmlformats.org/officeDocument/2006/relationships/image" Target="../media/image45.emf"/><Relationship Id="rId2" Type="http://schemas.openxmlformats.org/officeDocument/2006/relationships/image" Target="../media/image44.png"/><Relationship Id="rId1" Type="http://schemas.openxmlformats.org/officeDocument/2006/relationships/image" Target="../media/image43.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0.xml"/><Relationship Id="rId2" Type="http://schemas.openxmlformats.org/officeDocument/2006/relationships/image" Target="../media/image47.png"/><Relationship Id="rId1" Type="http://schemas.openxmlformats.org/officeDocument/2006/relationships/image" Target="../media/image46.pn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8.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3" Type="http://schemas.openxmlformats.org/officeDocument/2006/relationships/image" Target="../media/image19.png"/><Relationship Id="rId2" Type="http://schemas.openxmlformats.org/officeDocument/2006/relationships/image" Target="../media/image49.jpeg"/><Relationship Id="rId1" Type="http://schemas.openxmlformats.org/officeDocument/2006/relationships/image" Target="../media/image48.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8.xml"/><Relationship Id="rId4" Type="http://schemas.openxmlformats.org/officeDocument/2006/relationships/image" Target="../media/image55.png"/><Relationship Id="rId3" Type="http://schemas.openxmlformats.org/officeDocument/2006/relationships/image" Target="../media/image54.png"/><Relationship Id="rId2" Type="http://schemas.openxmlformats.org/officeDocument/2006/relationships/image" Target="../media/image19.png"/><Relationship Id="rId1" Type="http://schemas.openxmlformats.org/officeDocument/2006/relationships/image" Target="../media/image5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7.xml"/><Relationship Id="rId2" Type="http://schemas.openxmlformats.org/officeDocument/2006/relationships/image" Target="../media/image57.png"/><Relationship Id="rId1" Type="http://schemas.openxmlformats.org/officeDocument/2006/relationships/image" Target="../media/image56.jpe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7.xml"/><Relationship Id="rId4" Type="http://schemas.openxmlformats.org/officeDocument/2006/relationships/image" Target="../media/image61.png"/><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image" Target="../media/image58.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7.xml"/><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image" Target="../media/image62.jpe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7.xml"/><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image" Target="../media/image65.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7.xml"/><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image" Target="../media/image68.pn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7.xml"/><Relationship Id="rId4" Type="http://schemas.openxmlformats.org/officeDocument/2006/relationships/image" Target="../media/image73.png"/><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image" Target="../media/image59.pn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7.xml"/><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image" Target="../media/image19.pn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7.xml"/><Relationship Id="rId3" Type="http://schemas.openxmlformats.org/officeDocument/2006/relationships/image" Target="../media/image78.jpeg"/><Relationship Id="rId2" Type="http://schemas.openxmlformats.org/officeDocument/2006/relationships/image" Target="../media/image77.png"/><Relationship Id="rId1" Type="http://schemas.openxmlformats.org/officeDocument/2006/relationships/image" Target="../media/image76.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7.xml"/><Relationship Id="rId2" Type="http://schemas.openxmlformats.org/officeDocument/2006/relationships/image" Target="../media/image80.png"/><Relationship Id="rId1" Type="http://schemas.openxmlformats.org/officeDocument/2006/relationships/image" Target="../media/image79.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7.xml"/><Relationship Id="rId2" Type="http://schemas.openxmlformats.org/officeDocument/2006/relationships/image" Target="../media/image82.png"/><Relationship Id="rId1" Type="http://schemas.openxmlformats.org/officeDocument/2006/relationships/image" Target="../media/image81.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7.xml"/><Relationship Id="rId2" Type="http://schemas.openxmlformats.org/officeDocument/2006/relationships/image" Target="../media/image84.jpeg"/><Relationship Id="rId1" Type="http://schemas.openxmlformats.org/officeDocument/2006/relationships/image" Target="../media/image83.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7.xml"/><Relationship Id="rId2" Type="http://schemas.openxmlformats.org/officeDocument/2006/relationships/image" Target="../media/image86.png"/><Relationship Id="rId1" Type="http://schemas.openxmlformats.org/officeDocument/2006/relationships/image" Target="../media/image85.jpeg"/></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32.xml"/><Relationship Id="rId5" Type="http://schemas.openxmlformats.org/officeDocument/2006/relationships/slideLayout" Target="../slideLayouts/slideLayout7.xml"/><Relationship Id="rId4" Type="http://schemas.openxmlformats.org/officeDocument/2006/relationships/image" Target="../media/image90.png"/><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image" Target="../media/image87.png"/></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slideLayout" Target="../slideLayouts/slideLayout7.xml"/><Relationship Id="rId4" Type="http://schemas.openxmlformats.org/officeDocument/2006/relationships/image" Target="../media/image90.png"/><Relationship Id="rId3" Type="http://schemas.openxmlformats.org/officeDocument/2006/relationships/image" Target="../media/image92.png"/><Relationship Id="rId2" Type="http://schemas.openxmlformats.org/officeDocument/2006/relationships/image" Target="../media/image91.jpeg"/><Relationship Id="rId1" Type="http://schemas.openxmlformats.org/officeDocument/2006/relationships/image" Target="../media/image87.pn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7.xml"/><Relationship Id="rId2" Type="http://schemas.openxmlformats.org/officeDocument/2006/relationships/image" Target="../media/image94.jpeg"/><Relationship Id="rId1" Type="http://schemas.openxmlformats.org/officeDocument/2006/relationships/image" Target="../media/image93.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7.xml"/><Relationship Id="rId2" Type="http://schemas.openxmlformats.org/officeDocument/2006/relationships/image" Target="../media/image87.png"/><Relationship Id="rId1" Type="http://schemas.openxmlformats.org/officeDocument/2006/relationships/image" Target="../media/image9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5" Type="http://schemas.openxmlformats.org/officeDocument/2006/relationships/notesSlide" Target="../notesSlides/notesSlide36.xml"/><Relationship Id="rId4" Type="http://schemas.openxmlformats.org/officeDocument/2006/relationships/slideLayout" Target="../slideLayouts/slideLayout7.xml"/><Relationship Id="rId3" Type="http://schemas.openxmlformats.org/officeDocument/2006/relationships/image" Target="../media/image96.jpeg"/><Relationship Id="rId2" Type="http://schemas.openxmlformats.org/officeDocument/2006/relationships/image" Target="../media/image19.png"/><Relationship Id="rId1" Type="http://schemas.openxmlformats.org/officeDocument/2006/relationships/image" Target="../media/image95.png"/></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7.xml"/><Relationship Id="rId2" Type="http://schemas.openxmlformats.org/officeDocument/2006/relationships/image" Target="../media/image98.png"/><Relationship Id="rId1" Type="http://schemas.openxmlformats.org/officeDocument/2006/relationships/image" Target="../media/image97.png"/></Relationships>
</file>

<file path=ppt/slides/_rels/slide41.xml.rels><?xml version="1.0" encoding="UTF-8" standalone="yes"?>
<Relationships xmlns="http://schemas.openxmlformats.org/package/2006/relationships"><Relationship Id="rId5" Type="http://schemas.openxmlformats.org/officeDocument/2006/relationships/notesSlide" Target="../notesSlides/notesSlide38.xml"/><Relationship Id="rId4" Type="http://schemas.openxmlformats.org/officeDocument/2006/relationships/slideLayout" Target="../slideLayouts/slideLayout7.xml"/><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image" Target="../media/image99.png"/></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39.xml"/><Relationship Id="rId3" Type="http://schemas.openxmlformats.org/officeDocument/2006/relationships/slideLayout" Target="../slideLayouts/slideLayout7.xml"/><Relationship Id="rId2" Type="http://schemas.openxmlformats.org/officeDocument/2006/relationships/image" Target="../media/image103.jpeg"/><Relationship Id="rId1" Type="http://schemas.openxmlformats.org/officeDocument/2006/relationships/image" Target="../media/image102.jpeg"/></Relationships>
</file>

<file path=ppt/slides/_rels/slide43.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7.xml"/><Relationship Id="rId2" Type="http://schemas.openxmlformats.org/officeDocument/2006/relationships/image" Target="../media/image82.png"/><Relationship Id="rId1" Type="http://schemas.openxmlformats.org/officeDocument/2006/relationships/image" Target="../media/image10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7.xml"/><Relationship Id="rId2" Type="http://schemas.openxmlformats.org/officeDocument/2006/relationships/image" Target="../media/image106.png"/><Relationship Id="rId1" Type="http://schemas.openxmlformats.org/officeDocument/2006/relationships/image" Target="../media/image105.png"/></Relationships>
</file>

<file path=ppt/slides/_rels/slide46.xml.rels><?xml version="1.0" encoding="UTF-8" standalone="yes"?>
<Relationships xmlns="http://schemas.openxmlformats.org/package/2006/relationships"><Relationship Id="rId6" Type="http://schemas.openxmlformats.org/officeDocument/2006/relationships/notesSlide" Target="../notesSlides/notesSlide42.xml"/><Relationship Id="rId5" Type="http://schemas.openxmlformats.org/officeDocument/2006/relationships/slideLayout" Target="../slideLayouts/slideLayout7.xml"/><Relationship Id="rId4" Type="http://schemas.openxmlformats.org/officeDocument/2006/relationships/image" Target="../media/image109.jpeg"/><Relationship Id="rId3" Type="http://schemas.openxmlformats.org/officeDocument/2006/relationships/image" Target="../media/image19.png"/><Relationship Id="rId2" Type="http://schemas.openxmlformats.org/officeDocument/2006/relationships/image" Target="../media/image108.png"/><Relationship Id="rId1" Type="http://schemas.openxmlformats.org/officeDocument/2006/relationships/image" Target="../media/image107.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1.jpeg"/><Relationship Id="rId1" Type="http://schemas.openxmlformats.org/officeDocument/2006/relationships/image" Target="../media/image110.png"/></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43.xml"/><Relationship Id="rId3" Type="http://schemas.openxmlformats.org/officeDocument/2006/relationships/slideLayout" Target="../slideLayouts/slideLayout7.xml"/><Relationship Id="rId2" Type="http://schemas.openxmlformats.org/officeDocument/2006/relationships/image" Target="../media/image112.png"/><Relationship Id="rId1" Type="http://schemas.openxmlformats.org/officeDocument/2006/relationships/image" Target="../media/image10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4" Type="http://schemas.openxmlformats.org/officeDocument/2006/relationships/notesSlide" Target="../notesSlides/notesSlide44.xml"/><Relationship Id="rId3" Type="http://schemas.openxmlformats.org/officeDocument/2006/relationships/slideLayout" Target="../slideLayouts/slideLayout7.xml"/><Relationship Id="rId2" Type="http://schemas.openxmlformats.org/officeDocument/2006/relationships/image" Target="../media/image114.png"/><Relationship Id="rId1" Type="http://schemas.openxmlformats.org/officeDocument/2006/relationships/image" Target="../media/image113.png"/></Relationships>
</file>

<file path=ppt/slides/_rels/slide51.xml.rels><?xml version="1.0" encoding="UTF-8" standalone="yes"?>
<Relationships xmlns="http://schemas.openxmlformats.org/package/2006/relationships"><Relationship Id="rId4" Type="http://schemas.openxmlformats.org/officeDocument/2006/relationships/notesSlide" Target="../notesSlides/notesSlide45.xml"/><Relationship Id="rId3" Type="http://schemas.openxmlformats.org/officeDocument/2006/relationships/slideLayout" Target="../slideLayouts/slideLayout7.xml"/><Relationship Id="rId2" Type="http://schemas.openxmlformats.org/officeDocument/2006/relationships/image" Target="../media/image116.png"/><Relationship Id="rId1" Type="http://schemas.openxmlformats.org/officeDocument/2006/relationships/image" Target="../media/image115.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17.jpe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18.png"/><Relationship Id="rId1" Type="http://schemas.openxmlformats.org/officeDocument/2006/relationships/image" Target="../media/image1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1"/>
            <a:ext cx="12192000" cy="4202496"/>
          </a:xfrm>
          <a:prstGeom prst="rect">
            <a:avLst/>
          </a:prstGeom>
          <a:solidFill>
            <a:srgbClr val="D73E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TextBox 16"/>
          <p:cNvSpPr txBox="1"/>
          <p:nvPr/>
        </p:nvSpPr>
        <p:spPr>
          <a:xfrm>
            <a:off x="2025977" y="4797003"/>
            <a:ext cx="9527848" cy="707886"/>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FontTx/>
              <a:buNone/>
            </a:pPr>
            <a:r>
              <a:rPr lang="zh-CN" altLang="en-US" sz="2000" b="1" dirty="0">
                <a:solidFill>
                  <a:srgbClr val="262626"/>
                </a:solidFill>
                <a:ea typeface="微软雅黑" panose="020B0503020204020204" charset="-122"/>
              </a:rPr>
              <a:t>请各位老师扫码下载并安装本地教育云平台官方</a:t>
            </a:r>
            <a:r>
              <a:rPr lang="en-US" altLang="zh-CN" sz="2000" b="1" dirty="0">
                <a:solidFill>
                  <a:srgbClr val="262626"/>
                </a:solidFill>
                <a:ea typeface="微软雅黑" panose="020B0503020204020204" charset="-122"/>
              </a:rPr>
              <a:t>APP</a:t>
            </a:r>
            <a:r>
              <a:rPr lang="zh-CN" altLang="en-US" sz="2000" b="1" dirty="0">
                <a:solidFill>
                  <a:srgbClr val="262626"/>
                </a:solidFill>
                <a:ea typeface="微软雅黑" panose="020B0503020204020204" charset="-122"/>
              </a:rPr>
              <a:t>，登录验证账号的可用性；及时修改初始密码，保障账号的安全性。</a:t>
            </a:r>
            <a:endParaRPr lang="en-US" altLang="zh-CN" sz="2000" b="1" dirty="0">
              <a:solidFill>
                <a:srgbClr val="262626"/>
              </a:solidFill>
              <a:ea typeface="微软雅黑" panose="020B050302020402020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902501" y="2009935"/>
            <a:ext cx="2414265" cy="2414265"/>
          </a:xfrm>
          <a:prstGeom prst="rect">
            <a:avLst/>
          </a:prstGeom>
          <a:ln w="28575">
            <a:solidFill>
              <a:schemeClr val="bg1"/>
            </a:solidFill>
          </a:ln>
        </p:spPr>
      </p:pic>
      <p:pic>
        <p:nvPicPr>
          <p:cNvPr id="5" name="图片 4" descr="/Users/sunshine_IORI/Desktop/企业微信截图_15564159046748(1).png企业微信截图_15564159046748(1)"/>
          <p:cNvPicPr>
            <a:picLocks noChangeAspect="1"/>
          </p:cNvPicPr>
          <p:nvPr/>
        </p:nvPicPr>
        <p:blipFill>
          <a:blip r:embed="rId2"/>
          <a:srcRect/>
          <a:stretch>
            <a:fillRect/>
          </a:stretch>
        </p:blipFill>
        <p:spPr>
          <a:xfrm>
            <a:off x="2836635" y="2009935"/>
            <a:ext cx="2466340" cy="2413635"/>
          </a:xfrm>
          <a:prstGeom prst="rect">
            <a:avLst/>
          </a:prstGeom>
          <a:ln w="28575">
            <a:solidFill>
              <a:schemeClr val="bg1"/>
            </a:solidFill>
          </a:ln>
        </p:spPr>
      </p:pic>
      <p:sp>
        <p:nvSpPr>
          <p:cNvPr id="4" name="文本框 3"/>
          <p:cNvSpPr txBox="1"/>
          <p:nvPr/>
        </p:nvSpPr>
        <p:spPr>
          <a:xfrm>
            <a:off x="2070417" y="6044992"/>
            <a:ext cx="7493635" cy="400110"/>
          </a:xfrm>
          <a:prstGeom prst="rect">
            <a:avLst/>
          </a:prstGeom>
          <a:noFill/>
        </p:spPr>
        <p:txBody>
          <a:bodyPr wrap="square" rtlCol="0">
            <a:spAutoFit/>
          </a:bodyPr>
          <a:lstStyle/>
          <a:p>
            <a:r>
              <a:rPr lang="zh-CN" altLang="en-US" sz="2000" b="1" dirty="0"/>
              <a:t>教育云交流</a:t>
            </a:r>
            <a:r>
              <a:rPr lang="en-US" altLang="zh-CN" sz="2000" b="1" dirty="0"/>
              <a:t>QQ</a:t>
            </a:r>
            <a:r>
              <a:rPr lang="zh-CN" altLang="en-US" sz="2000" b="1" dirty="0"/>
              <a:t>群</a:t>
            </a:r>
            <a:r>
              <a:rPr lang="zh-CN" altLang="en-US" sz="2000" dirty="0"/>
              <a:t>：</a:t>
            </a:r>
            <a:r>
              <a:rPr lang="en-US" altLang="zh-CN" sz="2000" dirty="0"/>
              <a:t>12345678</a:t>
            </a:r>
            <a:endParaRPr lang="en-US" altLang="zh-CN" sz="2000" b="1" dirty="0">
              <a:solidFill>
                <a:srgbClr val="C00000"/>
              </a:solidFill>
            </a:endParaRPr>
          </a:p>
        </p:txBody>
      </p:sp>
      <p:sp>
        <p:nvSpPr>
          <p:cNvPr id="8" name="标题 7"/>
          <p:cNvSpPr>
            <a:spLocks noGrp="1"/>
          </p:cNvSpPr>
          <p:nvPr>
            <p:ph type="title"/>
          </p:nvPr>
        </p:nvSpPr>
        <p:spPr>
          <a:xfrm>
            <a:off x="1928069" y="544493"/>
            <a:ext cx="8970862" cy="921493"/>
          </a:xfrm>
        </p:spPr>
        <p:txBody>
          <a:bodyPr/>
          <a:lstStyle/>
          <a:p>
            <a:r>
              <a:rPr lang="zh-CN" altLang="en-US" dirty="0">
                <a:solidFill>
                  <a:schemeClr val="bg1"/>
                </a:solidFill>
              </a:rPr>
              <a:t>扫码下载本地教育云平台官方</a:t>
            </a:r>
            <a:r>
              <a:rPr lang="en-US" altLang="zh-CN" dirty="0">
                <a:solidFill>
                  <a:schemeClr val="bg1"/>
                </a:solidFill>
              </a:rPr>
              <a:t>APP</a:t>
            </a:r>
            <a:endParaRPr lang="zh-CN" altLang="en-US" dirty="0">
              <a:solidFill>
                <a:schemeClr val="bg1"/>
              </a:solidFill>
            </a:endParaRPr>
          </a:p>
        </p:txBody>
      </p:sp>
      <p:grpSp>
        <p:nvGrpSpPr>
          <p:cNvPr id="14" name="组合 13"/>
          <p:cNvGrpSpPr/>
          <p:nvPr/>
        </p:nvGrpSpPr>
        <p:grpSpPr>
          <a:xfrm>
            <a:off x="1006681" y="4790946"/>
            <a:ext cx="720000" cy="720000"/>
            <a:chOff x="1006681" y="4499300"/>
            <a:chExt cx="812800" cy="812800"/>
          </a:xfrm>
        </p:grpSpPr>
        <p:sp>
          <p:nvSpPr>
            <p:cNvPr id="69" name="Oval 6"/>
            <p:cNvSpPr/>
            <p:nvPr/>
          </p:nvSpPr>
          <p:spPr>
            <a:xfrm>
              <a:off x="1006681" y="4499300"/>
              <a:ext cx="812800" cy="812800"/>
            </a:xfrm>
            <a:prstGeom prst="ellipse">
              <a:avLst/>
            </a:prstGeom>
            <a:solidFill>
              <a:srgbClr val="D73E4A"/>
            </a:solidFill>
            <a:ln w="12700" cap="flat" cmpd="sng" algn="ctr">
              <a:noFill/>
              <a:prstDash val="solid"/>
              <a:miter lim="800000"/>
            </a:ln>
            <a:effectLst>
              <a:outerShdw blurRad="444500" sx="102000" sy="102000" algn="ctr" rotWithShape="0">
                <a:sysClr val="window" lastClr="FFFFFF">
                  <a:lumMod val="75000"/>
                  <a:alpha val="40000"/>
                </a:sys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Open Sans" panose="020B0606030504020204"/>
                <a:ea typeface="+mn-ea"/>
                <a:cs typeface="+mn-cs"/>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0486" y="4713105"/>
              <a:ext cx="385190" cy="385190"/>
            </a:xfrm>
            <a:prstGeom prst="rect">
              <a:avLst/>
            </a:prstGeom>
          </p:spPr>
        </p:pic>
      </p:grpSp>
      <p:grpSp>
        <p:nvGrpSpPr>
          <p:cNvPr id="15" name="组合 14"/>
          <p:cNvGrpSpPr/>
          <p:nvPr/>
        </p:nvGrpSpPr>
        <p:grpSpPr>
          <a:xfrm>
            <a:off x="1006681" y="5899577"/>
            <a:ext cx="720000" cy="720000"/>
            <a:chOff x="1006681" y="5691160"/>
            <a:chExt cx="812800" cy="812800"/>
          </a:xfrm>
        </p:grpSpPr>
        <p:sp>
          <p:nvSpPr>
            <p:cNvPr id="71" name="Oval 6"/>
            <p:cNvSpPr/>
            <p:nvPr/>
          </p:nvSpPr>
          <p:spPr>
            <a:xfrm>
              <a:off x="1006681" y="5691160"/>
              <a:ext cx="812800" cy="812800"/>
            </a:xfrm>
            <a:prstGeom prst="ellipse">
              <a:avLst/>
            </a:prstGeom>
            <a:solidFill>
              <a:srgbClr val="D73E4A"/>
            </a:solidFill>
            <a:ln w="12700" cap="flat" cmpd="sng" algn="ctr">
              <a:noFill/>
              <a:prstDash val="solid"/>
              <a:miter lim="800000"/>
            </a:ln>
            <a:effectLst>
              <a:outerShdw blurRad="444500" sx="102000" sy="102000" algn="ctr" rotWithShape="0">
                <a:sysClr val="window" lastClr="FFFFFF">
                  <a:lumMod val="75000"/>
                  <a:alpha val="40000"/>
                </a:sys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Open Sans" panose="020B0606030504020204"/>
                <a:ea typeface="+mn-ea"/>
                <a:cs typeface="+mn-cs"/>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08541" y="5893020"/>
              <a:ext cx="409081" cy="409081"/>
            </a:xfrm>
            <a:prstGeom prst="rect">
              <a:avLst/>
            </a:prstGeom>
          </p:spPr>
        </p:pic>
      </p:grpSp>
      <p:grpSp>
        <p:nvGrpSpPr>
          <p:cNvPr id="23" name="组合 22"/>
          <p:cNvGrpSpPr/>
          <p:nvPr/>
        </p:nvGrpSpPr>
        <p:grpSpPr>
          <a:xfrm>
            <a:off x="1006681" y="2316519"/>
            <a:ext cx="1512168" cy="1246314"/>
            <a:chOff x="1006681" y="2534233"/>
            <a:chExt cx="1512168" cy="1246314"/>
          </a:xfrm>
        </p:grpSpPr>
        <p:sp>
          <p:nvSpPr>
            <p:cNvPr id="44" name="TextBox 12"/>
            <p:cNvSpPr txBox="1"/>
            <p:nvPr/>
          </p:nvSpPr>
          <p:spPr>
            <a:xfrm>
              <a:off x="1006681" y="3380497"/>
              <a:ext cx="1512168" cy="40005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FontTx/>
                <a:buNone/>
              </a:pPr>
              <a:r>
                <a:rPr lang="en-US" altLang="zh-CN" sz="2000" b="1" dirty="0">
                  <a:solidFill>
                    <a:schemeClr val="bg1"/>
                  </a:solidFill>
                  <a:latin typeface="微软雅黑" panose="020B0503020204020204" charset="-122"/>
                  <a:ea typeface="微软雅黑" panose="020B0503020204020204" charset="-122"/>
                </a:rPr>
                <a:t>Android</a:t>
              </a:r>
              <a:r>
                <a:rPr lang="zh-CN" altLang="en-US" sz="2000" b="1" dirty="0">
                  <a:solidFill>
                    <a:schemeClr val="bg1"/>
                  </a:solidFill>
                  <a:latin typeface="微软雅黑" panose="020B0503020204020204" charset="-122"/>
                  <a:ea typeface="微软雅黑" panose="020B0503020204020204" charset="-122"/>
                </a:rPr>
                <a:t>版</a:t>
              </a:r>
              <a:endParaRPr lang="en-US" altLang="zh-CN" sz="2000" b="1" dirty="0">
                <a:solidFill>
                  <a:schemeClr val="bg1"/>
                </a:solidFill>
                <a:latin typeface="微软雅黑" panose="020B0503020204020204" charset="-122"/>
                <a:ea typeface="微软雅黑" panose="020B0503020204020204" charset="-122"/>
              </a:endParaRPr>
            </a:p>
          </p:txBody>
        </p:sp>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2765" y="2534233"/>
              <a:ext cx="720000" cy="720000"/>
            </a:xfrm>
            <a:prstGeom prst="rect">
              <a:avLst/>
            </a:prstGeom>
          </p:spPr>
        </p:pic>
      </p:grpSp>
      <p:grpSp>
        <p:nvGrpSpPr>
          <p:cNvPr id="24" name="组合 23"/>
          <p:cNvGrpSpPr/>
          <p:nvPr/>
        </p:nvGrpSpPr>
        <p:grpSpPr>
          <a:xfrm>
            <a:off x="7271183" y="2316519"/>
            <a:ext cx="1512168" cy="1246314"/>
            <a:chOff x="6889027" y="2534233"/>
            <a:chExt cx="1512168" cy="1246314"/>
          </a:xfrm>
        </p:grpSpPr>
        <p:sp>
          <p:nvSpPr>
            <p:cNvPr id="45" name="TextBox 12"/>
            <p:cNvSpPr txBox="1"/>
            <p:nvPr/>
          </p:nvSpPr>
          <p:spPr>
            <a:xfrm>
              <a:off x="6889027" y="3380497"/>
              <a:ext cx="1512168" cy="40005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FontTx/>
                <a:buNone/>
              </a:pPr>
              <a:r>
                <a:rPr lang="en-US" altLang="zh-CN" sz="2000" b="1" dirty="0">
                  <a:solidFill>
                    <a:schemeClr val="bg1"/>
                  </a:solidFill>
                  <a:latin typeface="微软雅黑" panose="020B0503020204020204" charset="-122"/>
                  <a:ea typeface="微软雅黑" panose="020B0503020204020204" charset="-122"/>
                </a:rPr>
                <a:t>IOS</a:t>
              </a:r>
              <a:r>
                <a:rPr lang="zh-CN" altLang="en-US" sz="2000" b="1" dirty="0">
                  <a:solidFill>
                    <a:schemeClr val="bg1"/>
                  </a:solidFill>
                  <a:latin typeface="微软雅黑" panose="020B0503020204020204" charset="-122"/>
                  <a:ea typeface="微软雅黑" panose="020B0503020204020204" charset="-122"/>
                </a:rPr>
                <a:t>版</a:t>
              </a:r>
              <a:endParaRPr lang="en-US" altLang="zh-CN" sz="2000" b="1" dirty="0">
                <a:solidFill>
                  <a:schemeClr val="bg1"/>
                </a:solidFill>
                <a:latin typeface="微软雅黑" panose="020B0503020204020204" charset="-122"/>
                <a:ea typeface="微软雅黑" panose="020B0503020204020204" charset="-122"/>
              </a:endParaRPr>
            </a:p>
          </p:txBody>
        </p:sp>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85111" y="2534233"/>
              <a:ext cx="720000" cy="720000"/>
            </a:xfrm>
            <a:prstGeom prst="rect">
              <a:avLst/>
            </a:prstGeom>
          </p:spPr>
        </p:pic>
      </p:gr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bwMode="auto">
          <a:xfrm>
            <a:off x="0" y="0"/>
            <a:ext cx="12192000" cy="666750"/>
          </a:xfrm>
          <a:prstGeom prst="rect">
            <a:avLst/>
          </a:prstGeom>
          <a:solidFill>
            <a:srgbClr val="D73E4A"/>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buClrTx/>
              <a:buSzTx/>
              <a:buFontTx/>
              <a:defRPr/>
            </a:pPr>
            <a:endParaRPr lang="zh-CN" altLang="en-US" sz="1865" dirty="0">
              <a:solidFill>
                <a:srgbClr val="FFFFFF"/>
              </a:solidFill>
              <a:latin typeface="微软雅黑" panose="020B0503020204020204" charset="-122"/>
              <a:ea typeface="微软雅黑" panose="020B0503020204020204" charset="-122"/>
              <a:sym typeface="+mn-ea"/>
            </a:endParaRPr>
          </a:p>
        </p:txBody>
      </p:sp>
      <p:sp>
        <p:nvSpPr>
          <p:cNvPr id="3" name="标题 2"/>
          <p:cNvSpPr>
            <a:spLocks noGrp="1"/>
          </p:cNvSpPr>
          <p:nvPr>
            <p:ph type="title"/>
          </p:nvPr>
        </p:nvSpPr>
        <p:spPr>
          <a:xfrm>
            <a:off x="10160" y="87630"/>
            <a:ext cx="4001770" cy="579120"/>
          </a:xfrm>
        </p:spPr>
        <p:txBody>
          <a:bodyPr>
            <a:noAutofit/>
          </a:bodyPr>
          <a:lstStyle/>
          <a:p>
            <a:pPr>
              <a:lnSpc>
                <a:spcPct val="90000"/>
              </a:lnSpc>
            </a:pPr>
            <a:r>
              <a:rPr lang="zh-CN" altLang="en-US" sz="3600" dirty="0">
                <a:solidFill>
                  <a:srgbClr val="FFFFFF"/>
                </a:solidFill>
                <a:latin typeface="微软雅黑" panose="020B0503020204020204" charset="-122"/>
                <a:ea typeface="微软雅黑" panose="020B0503020204020204" charset="-122"/>
                <a:cs typeface="+mn-cs"/>
                <a:sym typeface="+mn-ea"/>
              </a:rPr>
              <a:t>深度应用指数</a:t>
            </a:r>
            <a:endParaRPr lang="zh-CN" altLang="en-US" sz="3600" dirty="0">
              <a:solidFill>
                <a:srgbClr val="FFFFFF"/>
              </a:solidFill>
              <a:latin typeface="微软雅黑" panose="020B0503020204020204" charset="-122"/>
              <a:ea typeface="微软雅黑" panose="020B0503020204020204" charset="-122"/>
              <a:cs typeface="+mn-cs"/>
              <a:sym typeface="+mn-ea"/>
            </a:endParaRPr>
          </a:p>
        </p:txBody>
      </p:sp>
      <p:pic>
        <p:nvPicPr>
          <p:cNvPr id="2" name="图片 1"/>
          <p:cNvPicPr>
            <a:picLocks noChangeAspect="1"/>
          </p:cNvPicPr>
          <p:nvPr/>
        </p:nvPicPr>
        <p:blipFill>
          <a:blip r:embed="rId1"/>
          <a:stretch>
            <a:fillRect/>
          </a:stretch>
        </p:blipFill>
        <p:spPr>
          <a:xfrm>
            <a:off x="120015" y="967105"/>
            <a:ext cx="7070091" cy="2123440"/>
          </a:xfrm>
          <a:prstGeom prst="rect">
            <a:avLst/>
          </a:prstGeom>
        </p:spPr>
      </p:pic>
      <p:pic>
        <p:nvPicPr>
          <p:cNvPr id="4" name="图片 3"/>
          <p:cNvPicPr>
            <a:picLocks noChangeAspect="1"/>
          </p:cNvPicPr>
          <p:nvPr/>
        </p:nvPicPr>
        <p:blipFill>
          <a:blip r:embed="rId2"/>
          <a:stretch>
            <a:fillRect/>
          </a:stretch>
        </p:blipFill>
        <p:spPr>
          <a:xfrm>
            <a:off x="120016" y="3451226"/>
            <a:ext cx="7070725" cy="2148205"/>
          </a:xfrm>
          <a:prstGeom prst="rect">
            <a:avLst/>
          </a:prstGeom>
        </p:spPr>
      </p:pic>
      <p:pic>
        <p:nvPicPr>
          <p:cNvPr id="5" name="图片 4"/>
          <p:cNvPicPr>
            <a:picLocks noChangeAspect="1"/>
          </p:cNvPicPr>
          <p:nvPr/>
        </p:nvPicPr>
        <p:blipFill>
          <a:blip r:embed="rId3"/>
          <a:stretch>
            <a:fillRect/>
          </a:stretch>
        </p:blipFill>
        <p:spPr>
          <a:xfrm>
            <a:off x="7299960" y="967105"/>
            <a:ext cx="4765040" cy="2124075"/>
          </a:xfrm>
          <a:prstGeom prst="rect">
            <a:avLst/>
          </a:prstGeom>
        </p:spPr>
      </p:pic>
      <p:pic>
        <p:nvPicPr>
          <p:cNvPr id="9" name="图片 8"/>
          <p:cNvPicPr>
            <a:picLocks noChangeAspect="1"/>
          </p:cNvPicPr>
          <p:nvPr/>
        </p:nvPicPr>
        <p:blipFill>
          <a:blip r:embed="rId4"/>
          <a:stretch>
            <a:fillRect/>
          </a:stretch>
        </p:blipFill>
        <p:spPr>
          <a:xfrm>
            <a:off x="7299961" y="3451226"/>
            <a:ext cx="4765675" cy="2148205"/>
          </a:xfrm>
          <a:prstGeom prst="rect">
            <a:avLst/>
          </a:prstGeom>
        </p:spPr>
      </p:pic>
      <p:sp>
        <p:nvSpPr>
          <p:cNvPr id="10" name="文本框 9"/>
          <p:cNvSpPr txBox="1"/>
          <p:nvPr/>
        </p:nvSpPr>
        <p:spPr>
          <a:xfrm>
            <a:off x="287655" y="6104890"/>
            <a:ext cx="5527675" cy="645160"/>
          </a:xfrm>
          <a:prstGeom prst="rect">
            <a:avLst/>
          </a:prstGeom>
          <a:noFill/>
        </p:spPr>
        <p:txBody>
          <a:bodyPr wrap="square" rtlCol="0">
            <a:spAutoFit/>
          </a:bodyPr>
          <a:lstStyle/>
          <a:p>
            <a:pPr defTabSz="1218565"/>
            <a:r>
              <a:rPr lang="zh-CN" altLang="en-US">
                <a:solidFill>
                  <a:srgbClr val="000000"/>
                </a:solidFill>
                <a:latin typeface="微软雅黑" panose="020B0503020204020204" charset="-122"/>
                <a:ea typeface="微软雅黑" panose="020B0503020204020204" charset="-122"/>
              </a:rPr>
              <a:t>平台首页深度应用指数一览表</a:t>
            </a:r>
            <a:endParaRPr lang="zh-CN" altLang="en-US">
              <a:solidFill>
                <a:srgbClr val="000000"/>
              </a:solidFill>
              <a:latin typeface="微软雅黑" panose="020B0503020204020204" charset="-122"/>
              <a:ea typeface="微软雅黑" panose="020B0503020204020204" charset="-122"/>
            </a:endParaRPr>
          </a:p>
          <a:p>
            <a:pPr defTabSz="1218565"/>
            <a:r>
              <a:rPr lang="zh-CN" altLang="en-US">
                <a:solidFill>
                  <a:srgbClr val="000000"/>
                </a:solidFill>
                <a:latin typeface="微软雅黑" panose="020B0503020204020204" charset="-122"/>
                <a:ea typeface="微软雅黑" panose="020B0503020204020204" charset="-122"/>
              </a:rPr>
              <a:t>对所有用户可见，展示区、校的深度应用指数排行</a:t>
            </a:r>
            <a:endParaRPr lang="zh-CN" altLang="en-US">
              <a:solidFill>
                <a:srgbClr val="000000"/>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1"/>
          <p:cNvSpPr txBox="1"/>
          <p:nvPr/>
        </p:nvSpPr>
        <p:spPr>
          <a:xfrm>
            <a:off x="1826895" y="2775585"/>
            <a:ext cx="8538210" cy="868045"/>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zh-CN" dirty="0">
                <a:sym typeface="+mn-ea"/>
              </a:rPr>
              <a:t>教师怎样应对</a:t>
            </a:r>
            <a:r>
              <a:rPr lang="zh-CN" altLang="zh-CN" sz="6600" dirty="0">
                <a:solidFill>
                  <a:srgbClr val="C00000"/>
                </a:solidFill>
                <a:sym typeface="+mn-ea"/>
              </a:rPr>
              <a:t>信息化考核</a:t>
            </a:r>
            <a:r>
              <a:rPr lang="zh-CN" altLang="zh-CN" dirty="0">
                <a:sym typeface="+mn-ea"/>
              </a:rPr>
              <a:t>？</a:t>
            </a:r>
            <a:endParaRPr lang="zh-CN" altLang="zh-CN" dirty="0">
              <a:sym typeface="+mn-ea"/>
            </a:endParaRPr>
          </a:p>
        </p:txBody>
      </p:sp>
      <p:sp>
        <p:nvSpPr>
          <p:cNvPr id="85" name="矩形 2"/>
          <p:cNvSpPr/>
          <p:nvPr/>
        </p:nvSpPr>
        <p:spPr>
          <a:xfrm>
            <a:off x="-19050" y="5177155"/>
            <a:ext cx="12230100" cy="1707515"/>
          </a:xfrm>
          <a:custGeom>
            <a:avLst/>
            <a:gdLst>
              <a:gd name="connsiteX0" fmla="*/ 0 w 9144000"/>
              <a:gd name="connsiteY0" fmla="*/ 0 h 2283718"/>
              <a:gd name="connsiteX1" fmla="*/ 9144000 w 9144000"/>
              <a:gd name="connsiteY1" fmla="*/ 0 h 2283718"/>
              <a:gd name="connsiteX2" fmla="*/ 9144000 w 9144000"/>
              <a:gd name="connsiteY2" fmla="*/ 2283718 h 2283718"/>
              <a:gd name="connsiteX3" fmla="*/ 0 w 9144000"/>
              <a:gd name="connsiteY3" fmla="*/ 2283718 h 2283718"/>
              <a:gd name="connsiteX4" fmla="*/ 0 w 9144000"/>
              <a:gd name="connsiteY4" fmla="*/ 0 h 2283718"/>
              <a:gd name="connsiteX0-1" fmla="*/ 0 w 9144000"/>
              <a:gd name="connsiteY0-2" fmla="*/ 0 h 2283718"/>
              <a:gd name="connsiteX1-3" fmla="*/ 9144000 w 9144000"/>
              <a:gd name="connsiteY1-4" fmla="*/ 0 h 2283718"/>
              <a:gd name="connsiteX2-5" fmla="*/ 9144000 w 9144000"/>
              <a:gd name="connsiteY2-6" fmla="*/ 2283718 h 2283718"/>
              <a:gd name="connsiteX3-7" fmla="*/ 0 w 9144000"/>
              <a:gd name="connsiteY3-8" fmla="*/ 2283718 h 2283718"/>
              <a:gd name="connsiteX4-9" fmla="*/ 0 w 9144000"/>
              <a:gd name="connsiteY4-10" fmla="*/ 0 h 2283718"/>
              <a:gd name="connsiteX0-11" fmla="*/ 0 w 9144000"/>
              <a:gd name="connsiteY0-12" fmla="*/ 0 h 2283718"/>
              <a:gd name="connsiteX1-13" fmla="*/ 9144000 w 9144000"/>
              <a:gd name="connsiteY1-14" fmla="*/ 0 h 2283718"/>
              <a:gd name="connsiteX2-15" fmla="*/ 9144000 w 9144000"/>
              <a:gd name="connsiteY2-16" fmla="*/ 2283718 h 2283718"/>
              <a:gd name="connsiteX3-17" fmla="*/ 0 w 9144000"/>
              <a:gd name="connsiteY3-18" fmla="*/ 2283718 h 2283718"/>
              <a:gd name="connsiteX4-19" fmla="*/ 0 w 9144000"/>
              <a:gd name="connsiteY4-20" fmla="*/ 0 h 2283718"/>
              <a:gd name="connsiteX0-21" fmla="*/ 0 w 9144000"/>
              <a:gd name="connsiteY0-22" fmla="*/ 0 h 2283718"/>
              <a:gd name="connsiteX1-23" fmla="*/ 9144000 w 9144000"/>
              <a:gd name="connsiteY1-24" fmla="*/ 0 h 2283718"/>
              <a:gd name="connsiteX2-25" fmla="*/ 9144000 w 9144000"/>
              <a:gd name="connsiteY2-26" fmla="*/ 2283718 h 2283718"/>
              <a:gd name="connsiteX3-27" fmla="*/ 0 w 9144000"/>
              <a:gd name="connsiteY3-28" fmla="*/ 2283718 h 2283718"/>
              <a:gd name="connsiteX4-29" fmla="*/ 0 w 9144000"/>
              <a:gd name="connsiteY4-30" fmla="*/ 0 h 228371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2283718">
                <a:moveTo>
                  <a:pt x="0" y="0"/>
                </a:moveTo>
                <a:cubicBezTo>
                  <a:pt x="3136232" y="577516"/>
                  <a:pt x="6128084" y="673768"/>
                  <a:pt x="9144000" y="0"/>
                </a:cubicBezTo>
                <a:lnTo>
                  <a:pt x="9144000" y="2283718"/>
                </a:lnTo>
                <a:lnTo>
                  <a:pt x="0" y="2283718"/>
                </a:lnTo>
                <a:lnTo>
                  <a:pt x="0" y="0"/>
                </a:lnTo>
                <a:close/>
              </a:path>
            </a:pathLst>
          </a:custGeom>
          <a:solidFill>
            <a:srgbClr val="D73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p:nvPr/>
        </p:nvGraphicFramePr>
        <p:xfrm>
          <a:off x="685800" y="1170940"/>
          <a:ext cx="5614670" cy="5368925"/>
        </p:xfrm>
        <a:graphic>
          <a:graphicData uri="http://schemas.openxmlformats.org/drawingml/2006/table">
            <a:tbl>
              <a:tblPr firstRow="1" bandRow="1">
                <a:tableStyleId>{5C22544A-7EE6-4342-B048-85BDC9FD1C3A}</a:tableStyleId>
              </a:tblPr>
              <a:tblGrid>
                <a:gridCol w="706755"/>
                <a:gridCol w="662940"/>
                <a:gridCol w="3098800"/>
                <a:gridCol w="1146175"/>
              </a:tblGrid>
              <a:tr h="511810">
                <a:tc>
                  <a:txBody>
                    <a:bodyPr/>
                    <a:lstStyle/>
                    <a:p>
                      <a:pPr indent="0" algn="ctr">
                        <a:buNone/>
                      </a:pPr>
                      <a:r>
                        <a:rPr lang="zh-CN" sz="1200" b="1">
                          <a:solidFill>
                            <a:srgbClr val="000000"/>
                          </a:solidFill>
                          <a:latin typeface="等线" panose="02010600030101010101" charset="-122"/>
                          <a:ea typeface="等线" panose="02010600030101010101" charset="-122"/>
                        </a:rPr>
                        <a:t>大类</a:t>
                      </a:r>
                      <a:endParaRPr lang="zh-CN" altLang="en-US" sz="1200" b="1">
                        <a:solidFill>
                          <a:srgbClr val="000000"/>
                        </a:solidFill>
                        <a:latin typeface="等线" panose="02010600030101010101" charset="-122"/>
                        <a:ea typeface="等线" panose="02010600030101010101" charset="-122"/>
                      </a:endParaRPr>
                    </a:p>
                  </a:txBody>
                  <a:tcPr anchor="ct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0000"/>
                          </a:solidFill>
                          <a:latin typeface="等线" panose="02010600030101010101" charset="-122"/>
                          <a:ea typeface="等线" panose="02010600030101010101" charset="-122"/>
                        </a:rPr>
                        <a:t>计分项</a:t>
                      </a:r>
                      <a:endParaRPr lang="zh-CN" altLang="en-US" sz="1200" b="1">
                        <a:solidFill>
                          <a:srgbClr val="000000"/>
                        </a:solidFill>
                        <a:latin typeface="等线" panose="02010600030101010101" charset="-122"/>
                        <a:ea typeface="等线" panose="02010600030101010101" charset="-122"/>
                      </a:endParaRPr>
                    </a:p>
                  </a:txBody>
                  <a:tcPr anchor="ct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0000"/>
                          </a:solidFill>
                          <a:latin typeface="等线" panose="02010600030101010101" charset="-122"/>
                          <a:ea typeface="等线" panose="02010600030101010101" charset="-122"/>
                        </a:rPr>
                        <a:t>对外公布描述</a:t>
                      </a:r>
                      <a:endParaRPr lang="zh-CN" altLang="en-US" sz="1200" b="1">
                        <a:solidFill>
                          <a:srgbClr val="000000"/>
                        </a:solidFill>
                        <a:latin typeface="等线" panose="02010600030101010101" charset="-122"/>
                        <a:ea typeface="等线" panose="02010600030101010101" charset="-122"/>
                      </a:endParaRPr>
                    </a:p>
                  </a:txBody>
                  <a:tcPr anchor="ct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0000"/>
                          </a:solidFill>
                          <a:latin typeface="等线" panose="02010600030101010101" charset="-122"/>
                          <a:ea typeface="等线" panose="02010600030101010101" charset="-122"/>
                        </a:rPr>
                        <a:t>计分规则</a:t>
                      </a:r>
                      <a:endParaRPr lang="zh-CN" altLang="en-US" sz="1200" b="1">
                        <a:solidFill>
                          <a:srgbClr val="000000"/>
                        </a:solidFill>
                        <a:latin typeface="等线" panose="02010600030101010101" charset="-122"/>
                        <a:ea typeface="等线" panose="02010600030101010101" charset="-122"/>
                      </a:endParaRPr>
                    </a:p>
                  </a:txBody>
                  <a:tcPr anchor="ct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lgn="ctr">
                      <a:solidFill>
                        <a:srgbClr val="808080"/>
                      </a:solidFill>
                      <a:prstDash val="solid"/>
                      <a:round/>
                      <a:headEnd type="none" w="med" len="med"/>
                      <a:tailEnd type="none" w="med" len="med"/>
                    </a:lnB>
                    <a:lnTlToBr>
                      <a:noFill/>
                    </a:lnTlToBr>
                    <a:lnBlToTr>
                      <a:noFill/>
                    </a:lnBlToTr>
                    <a:noFill/>
                  </a:tcPr>
                </a:tc>
              </a:tr>
              <a:tr h="803910">
                <a:tc rowSpan="2">
                  <a:txBody>
                    <a:bodyPr/>
                    <a:lstStyle/>
                    <a:p>
                      <a:pPr indent="0" algn="ctr">
                        <a:buNone/>
                      </a:pPr>
                      <a:r>
                        <a:rPr lang="zh-CN" altLang="en-US" sz="1200" b="0" dirty="0">
                          <a:solidFill>
                            <a:srgbClr val="000000"/>
                          </a:solidFill>
                          <a:latin typeface="黑体" panose="02010609060101010101" charset="-122"/>
                          <a:ea typeface="黑体" panose="02010609060101010101" charset="-122"/>
                          <a:cs typeface="黑体" panose="02010609060101010101" charset="-122"/>
                        </a:rPr>
                        <a:t>空间建设</a:t>
                      </a:r>
                      <a:endParaRPr lang="zh-CN" altLang="en-US" sz="1200" b="0" dirty="0">
                        <a:solidFill>
                          <a:srgbClr val="000000"/>
                        </a:solidFill>
                        <a:latin typeface="黑体" panose="02010609060101010101" charset="-122"/>
                        <a:ea typeface="黑体" panose="02010609060101010101" charset="-122"/>
                        <a:cs typeface="黑体" panose="02010609060101010101" charset="-122"/>
                      </a:endParaRPr>
                    </a:p>
                  </a:txBody>
                  <a:tcPr anchor="ct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indent="0" algn="ctr">
                        <a:buNone/>
                      </a:pPr>
                      <a:r>
                        <a:rPr lang="zh-CN" altLang="en-US" sz="1200" b="0" dirty="0">
                          <a:solidFill>
                            <a:srgbClr val="000000"/>
                          </a:solidFill>
                          <a:latin typeface="黑体" panose="02010609060101010101" charset="-122"/>
                          <a:ea typeface="黑体" panose="02010609060101010101" charset="-122"/>
                          <a:cs typeface="黑体" panose="02010609060101010101" charset="-122"/>
                        </a:rPr>
                        <a:t>空间登录</a:t>
                      </a:r>
                      <a:endParaRPr lang="zh-CN" altLang="en-US" sz="1200" b="0" dirty="0">
                        <a:solidFill>
                          <a:srgbClr val="000000"/>
                        </a:solidFill>
                        <a:latin typeface="黑体" panose="02010609060101010101" charset="-122"/>
                        <a:ea typeface="黑体" panose="02010609060101010101" charset="-122"/>
                        <a:cs typeface="黑体" panose="02010609060101010101" charset="-122"/>
                      </a:endParaRPr>
                    </a:p>
                  </a:txBody>
                  <a:tcPr anchor="ct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indent="0">
                        <a:buNone/>
                      </a:pPr>
                      <a:r>
                        <a:rPr lang="zh-CN" altLang="en-US" sz="1200" b="0" dirty="0">
                          <a:solidFill>
                            <a:srgbClr val="000000"/>
                          </a:solidFill>
                          <a:latin typeface="黑体" panose="02010609060101010101" charset="-122"/>
                          <a:ea typeface="黑体" panose="02010609060101010101" charset="-122"/>
                          <a:cs typeface="黑体" panose="02010609060101010101" charset="-122"/>
                        </a:rPr>
                        <a:t>老师通过“空间”登录得1分，连续超过7天后，每天登录得2分。期间间断则重新开始计算连续天数。</a:t>
                      </a:r>
                      <a:endParaRPr lang="zh-CN" altLang="en-US" sz="1200" b="0" dirty="0">
                        <a:solidFill>
                          <a:srgbClr val="000000"/>
                        </a:solidFill>
                        <a:latin typeface="黑体" panose="02010609060101010101" charset="-122"/>
                        <a:ea typeface="黑体" panose="02010609060101010101" charset="-122"/>
                        <a:cs typeface="黑体" panose="02010609060101010101" charset="-122"/>
                      </a:endParaRPr>
                    </a:p>
                  </a:txBody>
                  <a:tcPr anchor="ctr">
                    <a:lnL w="6350" cap="flat" cmpd="sng">
                      <a:solidFill>
                        <a:srgbClr val="808080"/>
                      </a:solidFill>
                      <a:prstDash val="solid"/>
                      <a:headEnd type="none" w="med" len="med"/>
                      <a:tailEnd type="none" w="med" len="med"/>
                    </a:lnL>
                    <a:lnR w="6350" cap="flat" cmpd="sng" algn="ctr">
                      <a:solidFill>
                        <a:srgbClr val="808080"/>
                      </a:solidFill>
                      <a:prstDash val="solid"/>
                      <a:roun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algn="ctr" fontAlgn="ctr"/>
                      <a:r>
                        <a:rPr lang="zh-CN" altLang="en-US" sz="1200" b="0" kern="1200" dirty="0">
                          <a:solidFill>
                            <a:srgbClr val="000000"/>
                          </a:solidFill>
                          <a:latin typeface="黑体" panose="02010609060101010101" charset="-122"/>
                          <a:ea typeface="黑体" panose="02010609060101010101" charset="-122"/>
                          <a:cs typeface="黑体" panose="02010609060101010101" charset="-122"/>
                        </a:rPr>
                        <a:t>1分/天</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r>
              <a:tr h="764540">
                <a:tc vMerge="1">
                  <a:tcP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B w="6350" cap="flat" cmpd="sng">
                      <a:solidFill>
                        <a:srgbClr val="808080"/>
                      </a:solidFill>
                      <a:prstDash val="solid"/>
                      <a:headEnd type="none" w="med" len="med"/>
                      <a:tailEnd type="none" w="med" len="med"/>
                    </a:lnB>
                  </a:tcPr>
                </a:tc>
                <a:tc>
                  <a:txBody>
                    <a:bodyPr/>
                    <a:lstStyle/>
                    <a:p>
                      <a:pPr indent="0" algn="ctr">
                        <a:buNone/>
                      </a:pPr>
                      <a:r>
                        <a:rPr lang="zh-CN" altLang="en-US" sz="1200" b="0" dirty="0">
                          <a:solidFill>
                            <a:srgbClr val="000000"/>
                          </a:solidFill>
                          <a:latin typeface="黑体" panose="02010609060101010101" charset="-122"/>
                          <a:ea typeface="黑体" panose="02010609060101010101" charset="-122"/>
                          <a:cs typeface="黑体" panose="02010609060101010101" charset="-122"/>
                        </a:rPr>
                        <a:t>信息完善</a:t>
                      </a:r>
                      <a:endParaRPr lang="zh-CN" altLang="en-US" sz="1200" b="0" dirty="0">
                        <a:solidFill>
                          <a:srgbClr val="000000"/>
                        </a:solidFill>
                        <a:latin typeface="黑体" panose="02010609060101010101" charset="-122"/>
                        <a:ea typeface="黑体" panose="02010609060101010101" charset="-122"/>
                        <a:cs typeface="黑体" panose="02010609060101010101" charset="-122"/>
                      </a:endParaRPr>
                    </a:p>
                  </a:txBody>
                  <a:tcPr anchor="ct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lgn="ctr">
                      <a:solidFill>
                        <a:srgbClr val="808080"/>
                      </a:solidFill>
                      <a:prstDash val="solid"/>
                      <a:round/>
                      <a:headEnd type="none" w="med" len="med"/>
                      <a:tailEnd type="none" w="med" len="med"/>
                    </a:lnB>
                    <a:lnTlToBr>
                      <a:noFill/>
                    </a:lnTlToBr>
                    <a:lnBlToTr>
                      <a:noFill/>
                    </a:lnBlToTr>
                    <a:noFill/>
                  </a:tcPr>
                </a:tc>
                <a:tc>
                  <a:txBody>
                    <a:bodyPr/>
                    <a:lstStyle/>
                    <a:p>
                      <a:pPr indent="0">
                        <a:buNone/>
                      </a:pPr>
                      <a:r>
                        <a:rPr lang="zh-CN" altLang="en-US" sz="1200" b="0" dirty="0">
                          <a:solidFill>
                            <a:srgbClr val="000000"/>
                          </a:solidFill>
                          <a:latin typeface="黑体" panose="02010609060101010101" charset="-122"/>
                          <a:ea typeface="黑体" panose="02010609060101010101" charset="-122"/>
                          <a:cs typeface="黑体" panose="02010609060101010101" charset="-122"/>
                        </a:rPr>
                        <a:t>老师通过空间上传个人头像；填写邮箱、手机号或微信号；完善学校班级信息；完善个人任教学科。以上四项内容需全部完成。</a:t>
                      </a:r>
                      <a:endParaRPr lang="zh-CN" altLang="en-US" sz="1200" b="0" dirty="0">
                        <a:solidFill>
                          <a:srgbClr val="000000"/>
                        </a:solidFill>
                        <a:latin typeface="黑体" panose="02010609060101010101" charset="-122"/>
                        <a:ea typeface="黑体" panose="02010609060101010101" charset="-122"/>
                        <a:cs typeface="黑体" panose="02010609060101010101" charset="-122"/>
                      </a:endParaRPr>
                    </a:p>
                  </a:txBody>
                  <a:tcPr anchor="ctr">
                    <a:lnL w="6350" cap="flat" cmpd="sng">
                      <a:solidFill>
                        <a:srgbClr val="808080"/>
                      </a:solidFill>
                      <a:prstDash val="solid"/>
                      <a:headEnd type="none" w="med" len="med"/>
                      <a:tailEnd type="none" w="med" len="med"/>
                    </a:lnL>
                    <a:lnR w="6350" cap="flat" cmpd="sng" algn="ctr">
                      <a:solidFill>
                        <a:srgbClr val="808080"/>
                      </a:solidFill>
                      <a:prstDash val="solid"/>
                      <a:round/>
                      <a:headEnd type="none" w="med" len="med"/>
                      <a:tailEnd type="none" w="med" len="med"/>
                    </a:lnR>
                    <a:lnT w="6350" cap="flat" cmpd="sng">
                      <a:solidFill>
                        <a:srgbClr val="808080"/>
                      </a:solidFill>
                      <a:prstDash val="solid"/>
                      <a:headEnd type="none" w="med" len="med"/>
                      <a:tailEnd type="none" w="med" len="med"/>
                    </a:lnT>
                    <a:lnB w="6350" cap="flat" cmpd="sng" algn="ctr">
                      <a:solidFill>
                        <a:srgbClr val="808080"/>
                      </a:solidFill>
                      <a:prstDash val="solid"/>
                      <a:round/>
                      <a:headEnd type="none" w="med" len="med"/>
                      <a:tailEnd type="none" w="med" len="med"/>
                    </a:lnB>
                    <a:lnTlToBr>
                      <a:noFill/>
                    </a:lnTlToBr>
                    <a:lnBlToTr>
                      <a:noFill/>
                    </a:lnBlToTr>
                    <a:noFill/>
                  </a:tcPr>
                </a:tc>
                <a:tc>
                  <a:txBody>
                    <a:bodyPr/>
                    <a:lstStyle/>
                    <a:p>
                      <a:pPr algn="ctr" fontAlgn="ctr"/>
                      <a:r>
                        <a:rPr lang="zh-CN" altLang="en-US" sz="1200" b="0" kern="1200" dirty="0">
                          <a:solidFill>
                            <a:srgbClr val="000000"/>
                          </a:solidFill>
                          <a:latin typeface="黑体" panose="02010609060101010101" charset="-122"/>
                          <a:ea typeface="黑体" panose="02010609060101010101" charset="-122"/>
                          <a:cs typeface="黑体" panose="02010609060101010101" charset="-122"/>
                        </a:rPr>
                        <a:t>20分/次；</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p>
                      <a:pPr algn="ctr" fontAlgn="ctr"/>
                      <a:r>
                        <a:rPr lang="zh-CN" altLang="en-US" sz="1200" b="0" kern="1200" dirty="0">
                          <a:solidFill>
                            <a:srgbClr val="000000"/>
                          </a:solidFill>
                          <a:latin typeface="黑体" panose="02010609060101010101" charset="-122"/>
                          <a:ea typeface="黑体" panose="02010609060101010101" charset="-122"/>
                          <a:cs typeface="黑体" panose="02010609060101010101" charset="-122"/>
                        </a:rPr>
                        <a:t>1次/每年</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r>
              <a:tr h="657860">
                <a:tc rowSpan="5">
                  <a:txBody>
                    <a:bodyPr/>
                    <a:lstStyle/>
                    <a:p>
                      <a:pPr indent="0" algn="ctr">
                        <a:buNone/>
                      </a:pPr>
                      <a:r>
                        <a:rPr lang="zh-CN" altLang="en-US" sz="1200" b="0" dirty="0">
                          <a:solidFill>
                            <a:srgbClr val="000000"/>
                          </a:solidFill>
                          <a:latin typeface="黑体" panose="02010609060101010101" charset="-122"/>
                          <a:ea typeface="黑体" panose="02010609060101010101" charset="-122"/>
                          <a:cs typeface="黑体" panose="02010609060101010101" charset="-122"/>
                        </a:rPr>
                        <a:t>教学应用</a:t>
                      </a:r>
                      <a:endParaRPr lang="zh-CN" altLang="en-US" sz="1200" b="0" dirty="0">
                        <a:solidFill>
                          <a:srgbClr val="000000"/>
                        </a:solidFill>
                        <a:latin typeface="黑体" panose="02010609060101010101" charset="-122"/>
                        <a:ea typeface="黑体" panose="02010609060101010101" charset="-122"/>
                        <a:cs typeface="黑体" panose="02010609060101010101" charset="-122"/>
                      </a:endParaRPr>
                    </a:p>
                  </a:txBody>
                  <a:tcPr anchor="ctr">
                    <a:lnL w="6350" cap="flat" cmpd="sng">
                      <a:solidFill>
                        <a:srgbClr val="808080"/>
                      </a:solidFill>
                      <a:prstDash val="solid"/>
                      <a:headEnd type="none" w="med" len="med"/>
                      <a:tailEnd type="none" w="med" len="med"/>
                    </a:lnL>
                    <a:lnR w="6350" cap="flat" cmpd="sng" algn="ctr">
                      <a:solidFill>
                        <a:srgbClr val="808080"/>
                      </a:solidFill>
                      <a:prstDash val="solid"/>
                      <a:round/>
                      <a:headEnd type="none" w="med" len="med"/>
                      <a:tailEnd type="none" w="med" len="med"/>
                    </a:lnR>
                    <a:lnT w="6350" cap="flat" cmpd="sng">
                      <a:solidFill>
                        <a:srgbClr val="80808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互动</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p>
                      <a:pPr marL="0" indent="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授课</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marL="0" indent="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教师使用空间应用结合班班通设备进行课堂教学。每次使用时长不低于15分钟。</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lgn="ctr">
                      <a:solidFill>
                        <a:srgbClr val="808080"/>
                      </a:solidFill>
                      <a:prstDash val="solid"/>
                      <a:roun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algn="ctr" fontAlgn="ctr"/>
                      <a:r>
                        <a:rPr lang="zh-CN" altLang="en-US" sz="1200" b="0" kern="1200" dirty="0">
                          <a:solidFill>
                            <a:srgbClr val="000000"/>
                          </a:solidFill>
                          <a:latin typeface="黑体" panose="02010609060101010101" charset="-122"/>
                          <a:ea typeface="黑体" panose="02010609060101010101" charset="-122"/>
                          <a:cs typeface="黑体" panose="02010609060101010101" charset="-122"/>
                        </a:rPr>
                        <a:t>5分/次；</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p>
                      <a:pPr algn="ctr" fontAlgn="ctr"/>
                      <a:r>
                        <a:rPr lang="zh-CN" altLang="en-US" sz="1200" b="0" kern="1200" dirty="0">
                          <a:solidFill>
                            <a:srgbClr val="000000"/>
                          </a:solidFill>
                          <a:latin typeface="黑体" panose="02010609060101010101" charset="-122"/>
                          <a:ea typeface="黑体" panose="02010609060101010101" charset="-122"/>
                          <a:cs typeface="黑体" panose="02010609060101010101" charset="-122"/>
                        </a:rPr>
                        <a:t>2次/每周</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lgn="ctr">
                      <a:solidFill>
                        <a:srgbClr val="808080"/>
                      </a:solidFill>
                      <a:prstDash val="solid"/>
                      <a:roun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r>
              <a:tr h="657860">
                <a:tc vMerge="1">
                  <a:tcP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tcPr>
                </a:tc>
                <a:tc>
                  <a:txBody>
                    <a:bodyPr/>
                    <a:lstStyle/>
                    <a:p>
                      <a:pPr marL="0" indent="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学习</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p>
                      <a:pPr marL="0" indent="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巩固</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marL="0" indent="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教师布置课前导学、在线检测、课后作业等巩固学习内容，30天内，阅读或完成人数达10人。</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lgn="ctr">
                      <a:solidFill>
                        <a:srgbClr val="808080"/>
                      </a:solidFill>
                      <a:prstDash val="solid"/>
                      <a:roun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algn="ctr" fontAlgn="ctr"/>
                      <a:r>
                        <a:rPr lang="zh-CN" altLang="en-US" sz="1200" b="0" kern="1200" dirty="0">
                          <a:solidFill>
                            <a:srgbClr val="000000"/>
                          </a:solidFill>
                          <a:latin typeface="黑体" panose="02010609060101010101" charset="-122"/>
                          <a:ea typeface="黑体" panose="02010609060101010101" charset="-122"/>
                          <a:cs typeface="黑体" panose="02010609060101010101" charset="-122"/>
                        </a:rPr>
                        <a:t>5分/次；</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p>
                      <a:pPr algn="ctr" fontAlgn="ctr"/>
                      <a:r>
                        <a:rPr lang="zh-CN" altLang="en-US" sz="1200" b="0" kern="1200" dirty="0">
                          <a:solidFill>
                            <a:srgbClr val="000000"/>
                          </a:solidFill>
                          <a:latin typeface="黑体" panose="02010609060101010101" charset="-122"/>
                          <a:ea typeface="黑体" panose="02010609060101010101" charset="-122"/>
                          <a:cs typeface="黑体" panose="02010609060101010101" charset="-122"/>
                        </a:rPr>
                        <a:t>2次/每周</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lgn="ctr">
                      <a:solidFill>
                        <a:srgbClr val="808080"/>
                      </a:solidFill>
                      <a:prstDash val="solid"/>
                      <a:roun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r>
              <a:tr h="657225">
                <a:tc vMerge="1">
                  <a:tcP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tcPr>
                </a:tc>
                <a:tc>
                  <a:txBody>
                    <a:bodyPr/>
                    <a:lstStyle/>
                    <a:p>
                      <a:pPr marL="0" indent="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巩固</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p>
                      <a:pPr marL="0" indent="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指导</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marL="0" indent="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教师对已布置的课前导学、在线检测、课后作业等巩固学习内容，批阅人数达到10人。</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lgn="ctr">
                      <a:solidFill>
                        <a:srgbClr val="808080"/>
                      </a:solidFill>
                      <a:prstDash val="solid"/>
                      <a:roun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algn="ctr" fontAlgn="ctr"/>
                      <a:r>
                        <a:rPr lang="zh-CN" altLang="en-US" sz="1200" b="0" kern="1200" dirty="0">
                          <a:solidFill>
                            <a:srgbClr val="000000"/>
                          </a:solidFill>
                          <a:latin typeface="黑体" panose="02010609060101010101" charset="-122"/>
                          <a:ea typeface="黑体" panose="02010609060101010101" charset="-122"/>
                          <a:cs typeface="黑体" panose="02010609060101010101" charset="-122"/>
                        </a:rPr>
                        <a:t>5分/次；</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p>
                      <a:pPr algn="ctr" fontAlgn="ctr"/>
                      <a:r>
                        <a:rPr lang="zh-CN" altLang="en-US" sz="1200" b="0" kern="1200" dirty="0">
                          <a:solidFill>
                            <a:srgbClr val="000000"/>
                          </a:solidFill>
                          <a:latin typeface="黑体" panose="02010609060101010101" charset="-122"/>
                          <a:ea typeface="黑体" panose="02010609060101010101" charset="-122"/>
                          <a:cs typeface="黑体" panose="02010609060101010101" charset="-122"/>
                        </a:rPr>
                        <a:t>2次/每周</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lgn="ctr">
                      <a:solidFill>
                        <a:srgbClr val="808080"/>
                      </a:solidFill>
                      <a:prstDash val="solid"/>
                      <a:roun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r>
              <a:tr h="657860">
                <a:tc vMerge="1">
                  <a:tcP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tcPr>
                </a:tc>
                <a:tc>
                  <a:txBody>
                    <a:bodyPr/>
                    <a:lstStyle/>
                    <a:p>
                      <a:pPr marL="0" indent="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资源</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p>
                      <a:pPr marL="0" indent="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检索</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marL="0" indent="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教师使用空间教学应用收藏或下载教材资源达5个以上，即核算有效。</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lgn="ctr">
                      <a:solidFill>
                        <a:srgbClr val="808080"/>
                      </a:solidFill>
                      <a:prstDash val="solid"/>
                      <a:roun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algn="ctr" fontAlgn="ctr"/>
                      <a:r>
                        <a:rPr lang="zh-CN" altLang="en-US" sz="1200" b="0" kern="1200" dirty="0">
                          <a:solidFill>
                            <a:srgbClr val="000000"/>
                          </a:solidFill>
                          <a:latin typeface="黑体" panose="02010609060101010101" charset="-122"/>
                          <a:ea typeface="黑体" panose="02010609060101010101" charset="-122"/>
                          <a:cs typeface="黑体" panose="02010609060101010101" charset="-122"/>
                        </a:rPr>
                        <a:t>2分/次；</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p>
                      <a:pPr algn="ctr" fontAlgn="ctr"/>
                      <a:r>
                        <a:rPr lang="zh-CN" altLang="en-US" sz="1200" b="0" kern="1200" dirty="0">
                          <a:solidFill>
                            <a:srgbClr val="000000"/>
                          </a:solidFill>
                          <a:latin typeface="黑体" panose="02010609060101010101" charset="-122"/>
                          <a:ea typeface="黑体" panose="02010609060101010101" charset="-122"/>
                          <a:cs typeface="黑体" panose="02010609060101010101" charset="-122"/>
                        </a:rPr>
                        <a:t>1次/每周</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lgn="ctr">
                      <a:solidFill>
                        <a:srgbClr val="808080"/>
                      </a:solidFill>
                      <a:prstDash val="solid"/>
                      <a:roun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r>
              <a:tr h="657860">
                <a:tc vMerge="1">
                  <a:tcP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B w="9525" cap="flat" cmpd="sng">
                      <a:solidFill>
                        <a:srgbClr val="000000"/>
                      </a:solidFill>
                      <a:prstDash val="solid"/>
                      <a:headEnd type="none" w="med" len="med"/>
                      <a:tailEnd type="none" w="med" len="med"/>
                    </a:lnB>
                  </a:tcPr>
                </a:tc>
                <a:tc>
                  <a:txBody>
                    <a:bodyPr/>
                    <a:lstStyle/>
                    <a:p>
                      <a:pPr marL="0" indent="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课件</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p>
                      <a:pPr marL="0" indent="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制作</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marL="0" indent="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教师使用空间教学应用完成1份原创课件及教学资源的制作并上传成功。</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lgn="ctr">
                      <a:solidFill>
                        <a:srgbClr val="808080"/>
                      </a:solidFill>
                      <a:prstDash val="solid"/>
                      <a:roun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algn="ctr" fontAlgn="ctr"/>
                      <a:r>
                        <a:rPr lang="zh-CN" altLang="en-US" sz="1200" b="0" kern="1200" dirty="0">
                          <a:solidFill>
                            <a:srgbClr val="000000"/>
                          </a:solidFill>
                          <a:latin typeface="黑体" panose="02010609060101010101" charset="-122"/>
                          <a:ea typeface="黑体" panose="02010609060101010101" charset="-122"/>
                          <a:cs typeface="黑体" panose="02010609060101010101" charset="-122"/>
                        </a:rPr>
                        <a:t>10分/次；</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p>
                      <a:pPr algn="ctr" fontAlgn="ctr"/>
                      <a:r>
                        <a:rPr lang="zh-CN" altLang="en-US" sz="1200" b="0" kern="1200" dirty="0">
                          <a:solidFill>
                            <a:srgbClr val="000000"/>
                          </a:solidFill>
                          <a:latin typeface="黑体" panose="02010609060101010101" charset="-122"/>
                          <a:ea typeface="黑体" panose="02010609060101010101" charset="-122"/>
                          <a:cs typeface="黑体" panose="02010609060101010101" charset="-122"/>
                        </a:rPr>
                        <a:t>1次/每周</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lgn="ctr">
                      <a:solidFill>
                        <a:srgbClr val="808080"/>
                      </a:solidFill>
                      <a:prstDash val="solid"/>
                      <a:roun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r>
            </a:tbl>
          </a:graphicData>
        </a:graphic>
      </p:graphicFrame>
      <p:graphicFrame>
        <p:nvGraphicFramePr>
          <p:cNvPr id="7" name="表格 6"/>
          <p:cNvGraphicFramePr/>
          <p:nvPr/>
        </p:nvGraphicFramePr>
        <p:xfrm>
          <a:off x="6851650" y="1170940"/>
          <a:ext cx="4708525" cy="5368925"/>
        </p:xfrm>
        <a:graphic>
          <a:graphicData uri="http://schemas.openxmlformats.org/drawingml/2006/table">
            <a:tbl>
              <a:tblPr firstRow="1" bandRow="1">
                <a:tableStyleId>{5C22544A-7EE6-4342-B048-85BDC9FD1C3A}</a:tableStyleId>
              </a:tblPr>
              <a:tblGrid>
                <a:gridCol w="592455"/>
                <a:gridCol w="353695"/>
                <a:gridCol w="2800985"/>
                <a:gridCol w="961390"/>
              </a:tblGrid>
              <a:tr h="821690">
                <a:tc rowSpan="3">
                  <a:txBody>
                    <a:bodyPr/>
                    <a:lstStyle/>
                    <a:p>
                      <a:pPr algn="ctr" fontAlgn="ctr">
                        <a:buNone/>
                      </a:pPr>
                      <a:r>
                        <a:rPr lang="zh-CN" altLang="en-US" sz="1200" b="0" dirty="0">
                          <a:solidFill>
                            <a:srgbClr val="000000"/>
                          </a:solidFill>
                          <a:latin typeface="黑体" panose="02010609060101010101" charset="-122"/>
                          <a:ea typeface="黑体" panose="02010609060101010101" charset="-122"/>
                          <a:cs typeface="黑体" panose="02010609060101010101" charset="-122"/>
                        </a:rPr>
                        <a:t>师生互动</a:t>
                      </a:r>
                      <a:endParaRPr lang="zh-CN" altLang="en-US" sz="1200" b="0" dirty="0">
                        <a:solidFill>
                          <a:srgbClr val="000000"/>
                        </a:solidFill>
                        <a:latin typeface="黑体" panose="02010609060101010101" charset="-122"/>
                        <a:ea typeface="黑体" panose="02010609060101010101" charset="-122"/>
                        <a:cs typeface="黑体" panose="02010609060101010101" charset="-122"/>
                      </a:endParaRPr>
                    </a:p>
                  </a:txBody>
                  <a:tcPr anchor="ctr">
                    <a:lnL w="6350" cap="flat" cmpd="sng">
                      <a:solidFill>
                        <a:srgbClr val="808080"/>
                      </a:solidFill>
                      <a:prstDash val="solid"/>
                      <a:headEnd type="none" w="med" len="med"/>
                      <a:tailEnd type="none" w="med" len="med"/>
                    </a:lnL>
                    <a:lnR w="6350" cap="flat" cmpd="sng" algn="ctr">
                      <a:solidFill>
                        <a:srgbClr val="808080"/>
                      </a:solidFill>
                      <a:prstDash val="solid"/>
                      <a:roun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marL="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班级组建</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marL="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学校管理员、班级老师通过后台创建或邀请加班等形式完成学生及家长加入班级，完成身份认证的班级人数达到25人以上。</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lgn="ctr">
                      <a:solidFill>
                        <a:srgbClr val="808080"/>
                      </a:solidFill>
                      <a:prstDash val="solid"/>
                      <a:roun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marL="0" algn="ctr" defTabSz="914400" rtl="0" eaLnBrk="1" fontAlgn="ctr" latinLnBrk="0" hangingPunct="1"/>
                      <a:r>
                        <a:rPr lang="zh-CN" altLang="en-US" sz="1200" b="0" kern="1200" dirty="0">
                          <a:solidFill>
                            <a:srgbClr val="000000"/>
                          </a:solidFill>
                          <a:latin typeface="黑体" panose="02010609060101010101" charset="-122"/>
                          <a:ea typeface="黑体" panose="02010609060101010101" charset="-122"/>
                          <a:cs typeface="黑体" panose="02010609060101010101" charset="-122"/>
                        </a:rPr>
                        <a:t>50分/次；</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p>
                      <a:pPr marL="0" algn="ctr" defTabSz="914400" rtl="0" eaLnBrk="1" fontAlgn="ctr" latinLnBrk="0" hangingPunct="1"/>
                      <a:r>
                        <a:rPr lang="zh-CN" altLang="en-US" sz="1200" b="0" kern="1200" dirty="0">
                          <a:solidFill>
                            <a:srgbClr val="000000"/>
                          </a:solidFill>
                          <a:latin typeface="黑体" panose="02010609060101010101" charset="-122"/>
                          <a:ea typeface="黑体" panose="02010609060101010101" charset="-122"/>
                          <a:cs typeface="黑体" panose="02010609060101010101" charset="-122"/>
                        </a:rPr>
                        <a:t>1次/每年</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lgn="ctr">
                      <a:solidFill>
                        <a:srgbClr val="808080"/>
                      </a:solidFill>
                      <a:prstDash val="solid"/>
                      <a:roun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r>
              <a:tr h="822960">
                <a:tc vMerge="1">
                  <a:tcP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tcPr>
                </a:tc>
                <a:tc>
                  <a:txBody>
                    <a:bodyPr/>
                    <a:lstStyle/>
                    <a:p>
                      <a:pPr marL="0" algn="ctr" defTabSz="914400" rtl="0" eaLnBrk="1" fontAlgn="ctr" latinLnBrk="0" hangingPunct="1">
                        <a:buNone/>
                      </a:pPr>
                      <a:r>
                        <a:rPr lang="zh-CN" altLang="en-US" sz="1200" kern="1200" dirty="0">
                          <a:solidFill>
                            <a:srgbClr val="000000"/>
                          </a:solidFill>
                          <a:latin typeface="黑体" panose="02010609060101010101" charset="-122"/>
                          <a:ea typeface="黑体" panose="02010609060101010101" charset="-122"/>
                          <a:cs typeface="黑体" panose="02010609060101010101" charset="-122"/>
                        </a:rPr>
                        <a:t>家校沟通</a:t>
                      </a:r>
                      <a:endParaRPr lang="zh-CN" altLang="en-US" sz="120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marL="0" algn="ctr" defTabSz="914400" rtl="0" eaLnBrk="1" fontAlgn="ctr" latinLnBrk="0" hangingPunct="1">
                        <a:buNone/>
                      </a:pPr>
                      <a:r>
                        <a:rPr lang="zh-CN" altLang="en-US" sz="1200" kern="1200" dirty="0">
                          <a:solidFill>
                            <a:srgbClr val="000000"/>
                          </a:solidFill>
                          <a:latin typeface="黑体" panose="02010609060101010101" charset="-122"/>
                          <a:ea typeface="黑体" panose="02010609060101010101" charset="-122"/>
                          <a:cs typeface="黑体" panose="02010609060101010101" charset="-122"/>
                        </a:rPr>
                        <a:t>老师使用网络学习空间进行班级通知、家校讨论、家校任务的组织工作，有效参与的学生或家长人数达到10个以上。</a:t>
                      </a:r>
                      <a:endParaRPr lang="zh-CN" altLang="en-US" sz="120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lgn="ctr">
                      <a:solidFill>
                        <a:srgbClr val="808080"/>
                      </a:solidFill>
                      <a:prstDash val="solid"/>
                      <a:roun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marL="0" algn="ctr" defTabSz="914400" rtl="0" eaLnBrk="1" fontAlgn="ctr" latinLnBrk="0" hangingPunct="1"/>
                      <a:r>
                        <a:rPr lang="zh-CN" altLang="en-US" sz="1200" kern="1200" dirty="0">
                          <a:solidFill>
                            <a:srgbClr val="000000"/>
                          </a:solidFill>
                          <a:latin typeface="黑体" panose="02010609060101010101" charset="-122"/>
                          <a:ea typeface="黑体" panose="02010609060101010101" charset="-122"/>
                          <a:cs typeface="黑体" panose="02010609060101010101" charset="-122"/>
                        </a:rPr>
                        <a:t>5分/次；</a:t>
                      </a:r>
                      <a:endParaRPr lang="zh-CN" altLang="en-US" sz="1200" kern="1200" dirty="0">
                        <a:solidFill>
                          <a:srgbClr val="000000"/>
                        </a:solidFill>
                        <a:latin typeface="黑体" panose="02010609060101010101" charset="-122"/>
                        <a:ea typeface="黑体" panose="02010609060101010101" charset="-122"/>
                        <a:cs typeface="黑体" panose="02010609060101010101" charset="-122"/>
                      </a:endParaRPr>
                    </a:p>
                    <a:p>
                      <a:pPr marL="0" algn="ctr" defTabSz="914400" rtl="0" eaLnBrk="1" fontAlgn="ctr" latinLnBrk="0" hangingPunct="1"/>
                      <a:r>
                        <a:rPr lang="zh-CN" altLang="en-US" sz="1200" kern="1200" dirty="0">
                          <a:solidFill>
                            <a:srgbClr val="000000"/>
                          </a:solidFill>
                          <a:latin typeface="黑体" panose="02010609060101010101" charset="-122"/>
                          <a:ea typeface="黑体" panose="02010609060101010101" charset="-122"/>
                          <a:cs typeface="黑体" panose="02010609060101010101" charset="-122"/>
                        </a:rPr>
                        <a:t>2次/每周</a:t>
                      </a:r>
                      <a:endParaRPr lang="zh-CN" altLang="en-US" sz="120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lgn="ctr">
                      <a:solidFill>
                        <a:srgbClr val="808080"/>
                      </a:solidFill>
                      <a:prstDash val="solid"/>
                      <a:roun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r>
              <a:tr h="1007110">
                <a:tc vMerge="1">
                  <a:tcP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B w="6350" cap="flat" cmpd="sng">
                      <a:solidFill>
                        <a:srgbClr val="808080"/>
                      </a:solidFill>
                      <a:prstDash val="solid"/>
                      <a:headEnd type="none" w="med" len="med"/>
                      <a:tailEnd type="none" w="med" len="med"/>
                    </a:lnB>
                  </a:tcPr>
                </a:tc>
                <a:tc>
                  <a:txBody>
                    <a:bodyPr/>
                    <a:lstStyle/>
                    <a:p>
                      <a:pPr marL="0" algn="ctr" defTabSz="914400" rtl="0" eaLnBrk="1" fontAlgn="ctr" latinLnBrk="0" hangingPunct="1">
                        <a:buNone/>
                      </a:pPr>
                      <a:r>
                        <a:rPr lang="zh-CN" altLang="en-US" sz="1200" kern="1200" dirty="0">
                          <a:solidFill>
                            <a:srgbClr val="000000"/>
                          </a:solidFill>
                          <a:latin typeface="黑体" panose="02010609060101010101" charset="-122"/>
                          <a:ea typeface="黑体" panose="02010609060101010101" charset="-122"/>
                          <a:cs typeface="黑体" panose="02010609060101010101" charset="-122"/>
                        </a:rPr>
                        <a:t>活动组织</a:t>
                      </a:r>
                      <a:endParaRPr lang="zh-CN" altLang="en-US" sz="120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lgn="ctr">
                      <a:solidFill>
                        <a:srgbClr val="808080"/>
                      </a:solidFill>
                      <a:prstDash val="solid"/>
                      <a:round/>
                      <a:headEnd type="none" w="med" len="med"/>
                      <a:tailEnd type="none" w="med" len="med"/>
                    </a:lnB>
                    <a:lnTlToBr>
                      <a:noFill/>
                    </a:lnTlToBr>
                    <a:lnBlToTr>
                      <a:noFill/>
                    </a:lnBlToTr>
                    <a:noFill/>
                  </a:tcPr>
                </a:tc>
                <a:tc>
                  <a:txBody>
                    <a:bodyPr/>
                    <a:lstStyle/>
                    <a:p>
                      <a:pPr marL="0" algn="ctr" defTabSz="914400" rtl="0" eaLnBrk="1" fontAlgn="ctr" latinLnBrk="0" hangingPunct="1">
                        <a:buNone/>
                      </a:pPr>
                      <a:r>
                        <a:rPr lang="zh-CN" altLang="en-US" sz="1200" kern="1200" dirty="0">
                          <a:solidFill>
                            <a:srgbClr val="000000"/>
                          </a:solidFill>
                          <a:latin typeface="黑体" panose="02010609060101010101" charset="-122"/>
                          <a:ea typeface="黑体" panose="02010609060101010101" charset="-122"/>
                          <a:cs typeface="黑体" panose="02010609060101010101" charset="-122"/>
                        </a:rPr>
                        <a:t>教师创建的班级活动每周有效参与人数达到15人；教师在各级主题活动中任意一活动进行有效点评或分享作品数达到5个。任一完成一项即可得分。</a:t>
                      </a:r>
                      <a:endParaRPr lang="zh-CN" altLang="en-US" sz="120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lgn="ctr">
                      <a:solidFill>
                        <a:srgbClr val="808080"/>
                      </a:solidFill>
                      <a:prstDash val="solid"/>
                      <a:round/>
                      <a:headEnd type="none" w="med" len="med"/>
                      <a:tailEnd type="none" w="med" len="med"/>
                    </a:lnR>
                    <a:lnT w="6350" cap="flat" cmpd="sng">
                      <a:solidFill>
                        <a:srgbClr val="808080"/>
                      </a:solidFill>
                      <a:prstDash val="solid"/>
                      <a:headEnd type="none" w="med" len="med"/>
                      <a:tailEnd type="none" w="med" len="med"/>
                    </a:lnT>
                    <a:lnB w="6350" cap="flat" cmpd="sng" algn="ctr">
                      <a:solidFill>
                        <a:srgbClr val="808080"/>
                      </a:solidFill>
                      <a:prstDash val="solid"/>
                      <a:round/>
                      <a:headEnd type="none" w="med" len="med"/>
                      <a:tailEnd type="none" w="med" len="med"/>
                    </a:lnB>
                    <a:lnTlToBr>
                      <a:noFill/>
                    </a:lnTlToBr>
                    <a:lnBlToTr>
                      <a:noFill/>
                    </a:lnBlToTr>
                    <a:noFill/>
                  </a:tcPr>
                </a:tc>
                <a:tc>
                  <a:txBody>
                    <a:bodyPr/>
                    <a:lstStyle/>
                    <a:p>
                      <a:pPr marL="0" algn="ctr" defTabSz="914400" rtl="0" eaLnBrk="1" fontAlgn="ctr" latinLnBrk="0" hangingPunct="1"/>
                      <a:r>
                        <a:rPr lang="zh-CN" altLang="en-US" sz="1200" kern="1200" dirty="0">
                          <a:solidFill>
                            <a:srgbClr val="000000"/>
                          </a:solidFill>
                          <a:latin typeface="黑体" panose="02010609060101010101" charset="-122"/>
                          <a:ea typeface="黑体" panose="02010609060101010101" charset="-122"/>
                          <a:cs typeface="黑体" panose="02010609060101010101" charset="-122"/>
                        </a:rPr>
                        <a:t>5分/次；</a:t>
                      </a:r>
                      <a:endParaRPr lang="zh-CN" altLang="en-US" sz="1200" kern="1200" dirty="0">
                        <a:solidFill>
                          <a:srgbClr val="000000"/>
                        </a:solidFill>
                        <a:latin typeface="黑体" panose="02010609060101010101" charset="-122"/>
                        <a:ea typeface="黑体" panose="02010609060101010101" charset="-122"/>
                        <a:cs typeface="黑体" panose="02010609060101010101" charset="-122"/>
                      </a:endParaRPr>
                    </a:p>
                    <a:p>
                      <a:pPr marL="0" algn="ctr" defTabSz="914400" rtl="0" eaLnBrk="1" fontAlgn="ctr" latinLnBrk="0" hangingPunct="1"/>
                      <a:r>
                        <a:rPr lang="zh-CN" altLang="en-US" sz="1200" kern="1200" dirty="0">
                          <a:solidFill>
                            <a:srgbClr val="000000"/>
                          </a:solidFill>
                          <a:latin typeface="黑体" panose="02010609060101010101" charset="-122"/>
                          <a:ea typeface="黑体" panose="02010609060101010101" charset="-122"/>
                          <a:cs typeface="黑体" panose="02010609060101010101" charset="-122"/>
                        </a:rPr>
                        <a:t>1次/每周</a:t>
                      </a:r>
                      <a:endParaRPr lang="zh-CN" altLang="en-US" sz="120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lgn="ctr">
                      <a:solidFill>
                        <a:srgbClr val="808080"/>
                      </a:solidFill>
                      <a:prstDash val="solid"/>
                      <a:roun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r>
              <a:tr h="1115060">
                <a:tc>
                  <a:txBody>
                    <a:bodyPr/>
                    <a:lstStyle/>
                    <a:p>
                      <a:pPr indent="0" algn="ctr">
                        <a:buNone/>
                      </a:pPr>
                      <a:r>
                        <a:rPr lang="zh-CN" sz="1400" b="0">
                          <a:solidFill>
                            <a:srgbClr val="000000"/>
                          </a:solidFill>
                          <a:latin typeface="等线" panose="02010600030101010101" charset="-122"/>
                          <a:ea typeface="等线" panose="02010600030101010101" charset="-122"/>
                        </a:rPr>
                        <a:t>教师研修</a:t>
                      </a:r>
                      <a:endParaRPr lang="zh-CN" altLang="en-US" sz="1400" b="0">
                        <a:solidFill>
                          <a:srgbClr val="000000"/>
                        </a:solidFill>
                        <a:latin typeface="等线" panose="02010600030101010101" charset="-122"/>
                        <a:ea typeface="等线" panose="02010600030101010101" charset="-122"/>
                      </a:endParaRPr>
                    </a:p>
                  </a:txBody>
                  <a:tcPr anchor="ctr">
                    <a:lnL w="6350" cap="flat" cmpd="sng">
                      <a:solidFill>
                        <a:srgbClr val="808080"/>
                      </a:solidFill>
                      <a:prstDash val="solid"/>
                      <a:headEnd type="none" w="med" len="med"/>
                      <a:tailEnd type="none" w="med" len="med"/>
                    </a:lnL>
                    <a:lnR w="6350" cap="flat" cmpd="sng" algn="ctr">
                      <a:solidFill>
                        <a:srgbClr val="808080"/>
                      </a:solidFill>
                      <a:prstDash val="solid"/>
                      <a:roun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marL="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教研活动</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T w="6350" cap="flat" cmpd="sng" algn="ctr">
                      <a:solidFill>
                        <a:srgbClr val="808080"/>
                      </a:solidFill>
                      <a:prstDash val="solid"/>
                      <a:roun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marL="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班级教师参与名师工作室、网络教研等空间教研活动。</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marL="0" algn="ctr" defTabSz="914400" rtl="0" eaLnBrk="1" fontAlgn="ctr" latinLnBrk="0" hangingPunct="1"/>
                      <a:r>
                        <a:rPr lang="zh-CN" altLang="en-US" sz="1200" b="0" kern="1200" dirty="0">
                          <a:solidFill>
                            <a:srgbClr val="000000"/>
                          </a:solidFill>
                          <a:latin typeface="黑体" panose="02010609060101010101" charset="-122"/>
                          <a:ea typeface="黑体" panose="02010609060101010101" charset="-122"/>
                          <a:cs typeface="黑体" panose="02010609060101010101" charset="-122"/>
                        </a:rPr>
                        <a:t>5分/次；</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p>
                      <a:pPr marL="0" algn="ctr" defTabSz="914400" rtl="0" eaLnBrk="1" fontAlgn="ctr" latinLnBrk="0" hangingPunct="1"/>
                      <a:r>
                        <a:rPr lang="zh-CN" altLang="en-US" sz="1200" b="0" kern="1200" dirty="0">
                          <a:solidFill>
                            <a:srgbClr val="000000"/>
                          </a:solidFill>
                          <a:latin typeface="黑体" panose="02010609060101010101" charset="-122"/>
                          <a:ea typeface="黑体" panose="02010609060101010101" charset="-122"/>
                          <a:cs typeface="黑体" panose="02010609060101010101" charset="-122"/>
                        </a:rPr>
                        <a:t>1次/每周</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lgn="ctr">
                      <a:solidFill>
                        <a:srgbClr val="808080"/>
                      </a:solidFill>
                      <a:prstDash val="solid"/>
                      <a:roun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r>
              <a:tr h="1602105">
                <a:tc>
                  <a:txBody>
                    <a:bodyPr/>
                    <a:lstStyle/>
                    <a:p>
                      <a:pPr indent="0" algn="ctr">
                        <a:buNone/>
                      </a:pPr>
                      <a:r>
                        <a:rPr lang="zh-CN" sz="1400" b="0">
                          <a:solidFill>
                            <a:srgbClr val="000000"/>
                          </a:solidFill>
                          <a:latin typeface="等线" panose="02010600030101010101" charset="-122"/>
                          <a:ea typeface="等线" panose="02010600030101010101" charset="-122"/>
                        </a:rPr>
                        <a:t>校园管理</a:t>
                      </a:r>
                      <a:endParaRPr lang="zh-CN" altLang="en-US" sz="1400" b="0">
                        <a:solidFill>
                          <a:srgbClr val="000000"/>
                        </a:solidFill>
                        <a:latin typeface="等线" panose="02010600030101010101" charset="-122"/>
                        <a:ea typeface="等线" panose="02010600030101010101" charset="-122"/>
                      </a:endParaRPr>
                    </a:p>
                  </a:txBody>
                  <a:tcPr anchor="ctr">
                    <a:lnL w="6350" cap="flat" cmpd="sng">
                      <a:solidFill>
                        <a:srgbClr val="808080"/>
                      </a:solidFill>
                      <a:prstDash val="solid"/>
                      <a:headEnd type="none" w="med" len="med"/>
                      <a:tailEnd type="none" w="med" len="med"/>
                    </a:lnL>
                    <a:lnR w="6350" cap="flat" cmpd="sng" algn="ctr">
                      <a:solidFill>
                        <a:srgbClr val="808080"/>
                      </a:solidFill>
                      <a:prstDash val="solid"/>
                      <a:roun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marL="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校园办公</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marL="0" algn="ctr" defTabSz="914400" rtl="0" eaLnBrk="1" fontAlgn="ctr" latinLnBrk="0" hangingPunct="1">
                        <a:buNone/>
                      </a:pPr>
                      <a:r>
                        <a:rPr lang="zh-CN" altLang="en-US" sz="1200" b="0" kern="1200" dirty="0">
                          <a:solidFill>
                            <a:srgbClr val="000000"/>
                          </a:solidFill>
                          <a:latin typeface="黑体" panose="02010609060101010101" charset="-122"/>
                          <a:ea typeface="黑体" panose="02010609060101010101" charset="-122"/>
                          <a:cs typeface="黑体" panose="02010609060101010101" charset="-122"/>
                        </a:rPr>
                        <a:t>教师使用空间校园管理应用或智慧校园服务进行日常办公。</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solidFill>
                        <a:srgbClr val="808080"/>
                      </a:solidFill>
                      <a:prstDash val="solid"/>
                      <a:headEnd type="none" w="med" len="med"/>
                      <a:tailEnd type="none" w="med" len="med"/>
                    </a:lnL>
                    <a:lnR w="6350" cap="flat" cmpd="sng" algn="ctr">
                      <a:solidFill>
                        <a:srgbClr val="808080"/>
                      </a:solidFill>
                      <a:prstDash val="solid"/>
                      <a:roun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c>
                  <a:txBody>
                    <a:bodyPr/>
                    <a:lstStyle/>
                    <a:p>
                      <a:pPr marL="0" algn="ctr" defTabSz="914400" rtl="0" eaLnBrk="1" fontAlgn="ctr" latinLnBrk="0" hangingPunct="1"/>
                      <a:r>
                        <a:rPr lang="zh-CN" altLang="en-US" sz="1200" b="0" kern="1200" dirty="0">
                          <a:solidFill>
                            <a:srgbClr val="000000"/>
                          </a:solidFill>
                          <a:latin typeface="黑体" panose="02010609060101010101" charset="-122"/>
                          <a:ea typeface="黑体" panose="02010609060101010101" charset="-122"/>
                          <a:cs typeface="黑体" panose="02010609060101010101" charset="-122"/>
                        </a:rPr>
                        <a:t>1分/次；</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p>
                      <a:pPr marL="0" algn="ctr" defTabSz="914400" rtl="0" eaLnBrk="1" fontAlgn="ctr" latinLnBrk="0" hangingPunct="1"/>
                      <a:r>
                        <a:rPr lang="zh-CN" altLang="en-US" sz="1200" b="0" kern="1200" dirty="0">
                          <a:solidFill>
                            <a:srgbClr val="000000"/>
                          </a:solidFill>
                          <a:latin typeface="黑体" panose="02010609060101010101" charset="-122"/>
                          <a:ea typeface="黑体" panose="02010609060101010101" charset="-122"/>
                          <a:cs typeface="黑体" panose="02010609060101010101" charset="-122"/>
                        </a:rPr>
                        <a:t>10次/每周</a:t>
                      </a:r>
                      <a:endParaRPr lang="zh-CN" altLang="en-US" sz="1200" b="0" kern="1200" dirty="0">
                        <a:solidFill>
                          <a:srgbClr val="000000"/>
                        </a:solidFill>
                        <a:latin typeface="黑体" panose="02010609060101010101" charset="-122"/>
                        <a:ea typeface="黑体" panose="02010609060101010101" charset="-122"/>
                        <a:cs typeface="黑体" panose="02010609060101010101" charset="-122"/>
                      </a:endParaRPr>
                    </a:p>
                  </a:txBody>
                  <a:tcPr marL="9525" marR="9525" marT="9525" marB="0" anchor="ctr">
                    <a:lnL w="6350" cap="flat" cmpd="sng" algn="ctr">
                      <a:solidFill>
                        <a:srgbClr val="808080"/>
                      </a:solidFill>
                      <a:prstDash val="solid"/>
                      <a:round/>
                      <a:headEnd type="none" w="med" len="med"/>
                      <a:tailEnd type="none" w="med" len="med"/>
                    </a:lnL>
                    <a:lnR w="6350" cap="flat" cmpd="sng">
                      <a:solidFill>
                        <a:srgbClr val="808080"/>
                      </a:solidFill>
                      <a:prstDash val="solid"/>
                      <a:headEnd type="none" w="med" len="med"/>
                      <a:tailEnd type="none" w="med" len="med"/>
                    </a:lnR>
                    <a:lnT w="6350" cap="flat" cmpd="sng">
                      <a:solidFill>
                        <a:srgbClr val="808080"/>
                      </a:solidFill>
                      <a:prstDash val="solid"/>
                      <a:headEnd type="none" w="med" len="med"/>
                      <a:tailEnd type="none" w="med" len="med"/>
                    </a:lnT>
                    <a:lnB w="6350" cap="flat" cmpd="sng">
                      <a:solidFill>
                        <a:srgbClr val="808080"/>
                      </a:solidFill>
                      <a:prstDash val="solid"/>
                      <a:headEnd type="none" w="med" len="med"/>
                      <a:tailEnd type="none" w="med" len="med"/>
                    </a:lnB>
                    <a:lnTlToBr>
                      <a:noFill/>
                    </a:lnTlToBr>
                    <a:lnBlToTr>
                      <a:noFill/>
                    </a:lnBlToTr>
                    <a:noFill/>
                  </a:tcPr>
                </a:tc>
              </a:tr>
            </a:tbl>
          </a:graphicData>
        </a:graphic>
      </p:graphicFrame>
      <p:grpSp>
        <p:nvGrpSpPr>
          <p:cNvPr id="8" name="组合 7"/>
          <p:cNvGrpSpPr/>
          <p:nvPr/>
        </p:nvGrpSpPr>
        <p:grpSpPr>
          <a:xfrm>
            <a:off x="251519" y="191441"/>
            <a:ext cx="5640117" cy="713508"/>
            <a:chOff x="251519" y="191441"/>
            <a:chExt cx="5640117" cy="713508"/>
          </a:xfrm>
        </p:grpSpPr>
        <p:sp>
          <p:nvSpPr>
            <p:cNvPr id="9" name="标题 1"/>
            <p:cNvSpPr txBox="1"/>
            <p:nvPr/>
          </p:nvSpPr>
          <p:spPr>
            <a:xfrm>
              <a:off x="251519" y="191441"/>
              <a:ext cx="5640117"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空间应用指数事件规则</a:t>
              </a:r>
              <a:endParaRPr lang="zh-CN" altLang="en-US" sz="3200" dirty="0">
                <a:sym typeface="+mn-ea"/>
              </a:endParaRPr>
            </a:p>
          </p:txBody>
        </p:sp>
        <p:sp>
          <p:nvSpPr>
            <p:cNvPr id="10" name="矩形 9"/>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8328660" y="2061845"/>
            <a:ext cx="3623945" cy="3415030"/>
          </a:xfrm>
          <a:prstGeom prst="rect">
            <a:avLst/>
          </a:prstGeom>
          <a:noFill/>
        </p:spPr>
        <p:txBody>
          <a:bodyPr wrap="square" rtlCol="0">
            <a:spAutoFit/>
          </a:bodyPr>
          <a:lstStyle/>
          <a:p>
            <a:r>
              <a:rPr lang="zh-CN" altLang="en-US" b="1">
                <a:latin typeface="微软雅黑" panose="020B0503020204020204" charset="-122"/>
                <a:ea typeface="微软雅黑" panose="020B0503020204020204" charset="-122"/>
              </a:rPr>
              <a:t>使用老师账号可以在人人通空间移动端里</a:t>
            </a:r>
            <a:r>
              <a:rPr lang="en-US" altLang="zh-CN" b="1">
                <a:latin typeface="微软雅黑" panose="020B0503020204020204" charset="-122"/>
                <a:ea typeface="微软雅黑" panose="020B0503020204020204" charset="-122"/>
              </a:rPr>
              <a:t>“</a:t>
            </a:r>
            <a:r>
              <a:rPr lang="zh-CN" altLang="en-US" b="1">
                <a:latin typeface="微软雅黑" panose="020B0503020204020204" charset="-122"/>
                <a:ea typeface="微软雅黑" panose="020B0503020204020204" charset="-122"/>
              </a:rPr>
              <a:t>数据驾驶舱</a:t>
            </a:r>
            <a:r>
              <a:rPr lang="en-US" altLang="zh-CN" b="1">
                <a:latin typeface="微软雅黑" panose="020B0503020204020204" charset="-122"/>
                <a:ea typeface="微软雅黑" panose="020B0503020204020204" charset="-122"/>
              </a:rPr>
              <a:t>”</a:t>
            </a:r>
            <a:r>
              <a:rPr lang="zh-CN" altLang="en-US" b="1">
                <a:latin typeface="微软雅黑" panose="020B0503020204020204" charset="-122"/>
                <a:ea typeface="微软雅黑" panose="020B0503020204020204" charset="-122"/>
              </a:rPr>
              <a:t>应用里查看本校及个人相应数据。</a:t>
            </a:r>
            <a:endParaRPr lang="zh-CN" altLang="en-US" b="1">
              <a:latin typeface="微软雅黑" panose="020B0503020204020204" charset="-122"/>
              <a:ea typeface="微软雅黑" panose="020B0503020204020204" charset="-122"/>
            </a:endParaRPr>
          </a:p>
          <a:p>
            <a:endParaRPr lang="zh-CN" altLang="en-US" b="1">
              <a:latin typeface="微软雅黑" panose="020B0503020204020204" charset="-122"/>
              <a:ea typeface="微软雅黑" panose="020B0503020204020204" charset="-122"/>
            </a:endParaRPr>
          </a:p>
          <a:p>
            <a:endParaRPr lang="zh-CN" altLang="en-US" b="1">
              <a:latin typeface="微软雅黑" panose="020B0503020204020204" charset="-122"/>
              <a:ea typeface="微软雅黑" panose="020B0503020204020204" charset="-122"/>
            </a:endParaRPr>
          </a:p>
          <a:p>
            <a:endParaRPr lang="zh-CN" altLang="en-US" b="1">
              <a:latin typeface="微软雅黑" panose="020B0503020204020204" charset="-122"/>
              <a:ea typeface="微软雅黑" panose="020B0503020204020204" charset="-122"/>
            </a:endParaRPr>
          </a:p>
          <a:p>
            <a:endParaRPr lang="zh-CN" altLang="en-US" b="1">
              <a:latin typeface="微软雅黑" panose="020B0503020204020204" charset="-122"/>
              <a:ea typeface="微软雅黑" panose="020B0503020204020204" charset="-122"/>
            </a:endParaRPr>
          </a:p>
          <a:p>
            <a:endParaRPr lang="zh-CN" altLang="en-US" b="1">
              <a:latin typeface="微软雅黑" panose="020B0503020204020204" charset="-122"/>
              <a:ea typeface="微软雅黑" panose="020B0503020204020204" charset="-122"/>
            </a:endParaRPr>
          </a:p>
          <a:p>
            <a:r>
              <a:rPr lang="zh-CN" altLang="en-US" b="1">
                <a:latin typeface="微软雅黑" panose="020B0503020204020204" charset="-122"/>
                <a:ea typeface="微软雅黑" panose="020B0503020204020204" charset="-122"/>
                <a:sym typeface="+mn-ea"/>
              </a:rPr>
              <a:t>基于空间应用指数核心指标的数据分析以及用户活跃情况的数据分析，帮助教育机构、学校及时掌握平台应用情况。</a:t>
            </a:r>
            <a:endParaRPr lang="zh-CN" altLang="en-US" b="1">
              <a:latin typeface="微软雅黑" panose="020B0503020204020204" charset="-122"/>
              <a:ea typeface="微软雅黑" panose="020B0503020204020204" charset="-122"/>
            </a:endParaRPr>
          </a:p>
        </p:txBody>
      </p:sp>
      <p:grpSp>
        <p:nvGrpSpPr>
          <p:cNvPr id="13" name="组合 12"/>
          <p:cNvGrpSpPr/>
          <p:nvPr/>
        </p:nvGrpSpPr>
        <p:grpSpPr>
          <a:xfrm>
            <a:off x="466725" y="1103630"/>
            <a:ext cx="7400290" cy="5441950"/>
            <a:chOff x="226" y="1356"/>
            <a:chExt cx="12731" cy="9361"/>
          </a:xfrm>
        </p:grpSpPr>
        <p:pic>
          <p:nvPicPr>
            <p:cNvPr id="2" name="图片 1"/>
            <p:cNvPicPr>
              <a:picLocks noChangeAspect="1"/>
            </p:cNvPicPr>
            <p:nvPr/>
          </p:nvPicPr>
          <p:blipFill>
            <a:blip r:embed="rId1"/>
            <a:srcRect t="6975" b="10518"/>
            <a:stretch>
              <a:fillRect/>
            </a:stretch>
          </p:blipFill>
          <p:spPr>
            <a:xfrm>
              <a:off x="226" y="1356"/>
              <a:ext cx="4072" cy="9311"/>
            </a:xfrm>
            <a:prstGeom prst="rect">
              <a:avLst/>
            </a:prstGeom>
          </p:spPr>
        </p:pic>
        <p:pic>
          <p:nvPicPr>
            <p:cNvPr id="4" name="图片 3"/>
            <p:cNvPicPr>
              <a:picLocks noChangeAspect="1"/>
            </p:cNvPicPr>
            <p:nvPr/>
          </p:nvPicPr>
          <p:blipFill>
            <a:blip r:embed="rId2"/>
            <a:srcRect t="6030" b="31997"/>
            <a:stretch>
              <a:fillRect/>
            </a:stretch>
          </p:blipFill>
          <p:spPr>
            <a:xfrm>
              <a:off x="4535" y="1371"/>
              <a:ext cx="4061" cy="9347"/>
            </a:xfrm>
            <a:prstGeom prst="rect">
              <a:avLst/>
            </a:prstGeom>
          </p:spPr>
        </p:pic>
        <p:pic>
          <p:nvPicPr>
            <p:cNvPr id="5" name="图片 4"/>
            <p:cNvPicPr>
              <a:picLocks noChangeAspect="1"/>
            </p:cNvPicPr>
            <p:nvPr/>
          </p:nvPicPr>
          <p:blipFill>
            <a:blip r:embed="rId3"/>
            <a:srcRect t="7299" b="16939"/>
            <a:stretch>
              <a:fillRect/>
            </a:stretch>
          </p:blipFill>
          <p:spPr>
            <a:xfrm>
              <a:off x="8875" y="1371"/>
              <a:ext cx="4082" cy="9281"/>
            </a:xfrm>
            <a:prstGeom prst="rect">
              <a:avLst/>
            </a:prstGeom>
          </p:spPr>
        </p:pic>
        <p:sp>
          <p:nvSpPr>
            <p:cNvPr id="7" name="圆角矩形 6"/>
            <p:cNvSpPr/>
            <p:nvPr/>
          </p:nvSpPr>
          <p:spPr>
            <a:xfrm>
              <a:off x="9448" y="6107"/>
              <a:ext cx="495" cy="287"/>
            </a:xfrm>
            <a:prstGeom prst="roundRect">
              <a:avLst/>
            </a:prstGeom>
            <a:solidFill>
              <a:srgbClr val="20E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
                  <a:latin typeface="微软雅黑" panose="020B0503020204020204" charset="-122"/>
                  <a:ea typeface="微软雅黑" panose="020B0503020204020204" charset="-122"/>
                </a:rPr>
                <a:t>50</a:t>
              </a:r>
              <a:r>
                <a:rPr lang="zh-CN" altLang="en-US" sz="600">
                  <a:latin typeface="微软雅黑" panose="020B0503020204020204" charset="-122"/>
                  <a:ea typeface="微软雅黑" panose="020B0503020204020204" charset="-122"/>
                </a:rPr>
                <a:t>人</a:t>
              </a:r>
              <a:endParaRPr lang="zh-CN" altLang="en-US" sz="600">
                <a:latin typeface="微软雅黑" panose="020B0503020204020204" charset="-122"/>
                <a:ea typeface="微软雅黑" panose="020B0503020204020204" charset="-122"/>
              </a:endParaRPr>
            </a:p>
          </p:txBody>
        </p:sp>
        <p:sp>
          <p:nvSpPr>
            <p:cNvPr id="8" name="圆角矩形 7"/>
            <p:cNvSpPr/>
            <p:nvPr/>
          </p:nvSpPr>
          <p:spPr>
            <a:xfrm>
              <a:off x="9448" y="6747"/>
              <a:ext cx="495" cy="287"/>
            </a:xfrm>
            <a:prstGeom prst="roundRect">
              <a:avLst/>
            </a:prstGeom>
            <a:solidFill>
              <a:srgbClr val="03B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
                  <a:latin typeface="微软雅黑" panose="020B0503020204020204" charset="-122"/>
                  <a:ea typeface="微软雅黑" panose="020B0503020204020204" charset="-122"/>
                </a:rPr>
                <a:t>65</a:t>
              </a:r>
              <a:r>
                <a:rPr lang="zh-CN" altLang="en-US" sz="600">
                  <a:latin typeface="微软雅黑" panose="020B0503020204020204" charset="-122"/>
                  <a:ea typeface="微软雅黑" panose="020B0503020204020204" charset="-122"/>
                </a:rPr>
                <a:t>人</a:t>
              </a:r>
              <a:endParaRPr lang="zh-CN" altLang="en-US" sz="600">
                <a:latin typeface="微软雅黑" panose="020B0503020204020204" charset="-122"/>
                <a:ea typeface="微软雅黑" panose="020B0503020204020204" charset="-122"/>
              </a:endParaRPr>
            </a:p>
          </p:txBody>
        </p:sp>
      </p:grpSp>
      <p:grpSp>
        <p:nvGrpSpPr>
          <p:cNvPr id="11" name="组合 10"/>
          <p:cNvGrpSpPr/>
          <p:nvPr/>
        </p:nvGrpSpPr>
        <p:grpSpPr>
          <a:xfrm>
            <a:off x="251519" y="191441"/>
            <a:ext cx="5640117" cy="713508"/>
            <a:chOff x="251519" y="191441"/>
            <a:chExt cx="5640117" cy="713508"/>
          </a:xfrm>
        </p:grpSpPr>
        <p:sp>
          <p:nvSpPr>
            <p:cNvPr id="12" name="标题 1"/>
            <p:cNvSpPr txBox="1"/>
            <p:nvPr/>
          </p:nvSpPr>
          <p:spPr>
            <a:xfrm>
              <a:off x="251519" y="191441"/>
              <a:ext cx="5640117"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空间应用指数事件规则</a:t>
              </a:r>
              <a:endParaRPr lang="zh-CN" altLang="en-US" sz="3200" dirty="0">
                <a:sym typeface="+mn-ea"/>
              </a:endParaRPr>
            </a:p>
          </p:txBody>
        </p:sp>
        <p:sp>
          <p:nvSpPr>
            <p:cNvPr id="14" name="矩形 13"/>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106545" y="688340"/>
            <a:ext cx="3546475" cy="4246245"/>
          </a:xfrm>
          <a:prstGeom prst="rect">
            <a:avLst/>
          </a:prstGeom>
          <a:noFill/>
        </p:spPr>
        <p:txBody>
          <a:bodyPr wrap="square" rtlCol="0">
            <a:spAutoFit/>
          </a:bodyPr>
          <a:p>
            <a:pPr algn="ctr" fontAlgn="auto">
              <a:lnSpc>
                <a:spcPct val="150000"/>
              </a:lnSpc>
            </a:pPr>
            <a:r>
              <a:rPr lang="zh-CN" altLang="en-US" sz="3600" b="1">
                <a:latin typeface="黑体" panose="02010609060101010101" charset="-122"/>
                <a:ea typeface="黑体" panose="02010609060101010101" charset="-122"/>
              </a:rPr>
              <a:t>一：教学应用</a:t>
            </a:r>
            <a:endParaRPr lang="zh-CN" altLang="en-US" sz="3600" b="1">
              <a:latin typeface="黑体" panose="02010609060101010101" charset="-122"/>
              <a:ea typeface="黑体" panose="02010609060101010101" charset="-122"/>
            </a:endParaRPr>
          </a:p>
          <a:p>
            <a:pPr algn="ctr" fontAlgn="auto">
              <a:lnSpc>
                <a:spcPct val="150000"/>
              </a:lnSpc>
            </a:pPr>
            <a:r>
              <a:rPr lang="zh-CN" altLang="en-US" sz="3600" b="1">
                <a:latin typeface="黑体" panose="02010609060101010101" charset="-122"/>
                <a:ea typeface="黑体" panose="02010609060101010101" charset="-122"/>
              </a:rPr>
              <a:t>二：师生互动</a:t>
            </a:r>
            <a:endParaRPr lang="zh-CN" altLang="en-US" sz="3600" b="1">
              <a:latin typeface="黑体" panose="02010609060101010101" charset="-122"/>
              <a:ea typeface="黑体" panose="02010609060101010101" charset="-122"/>
            </a:endParaRPr>
          </a:p>
          <a:p>
            <a:pPr algn="ctr" fontAlgn="auto">
              <a:lnSpc>
                <a:spcPct val="150000"/>
              </a:lnSpc>
            </a:pPr>
            <a:r>
              <a:rPr lang="zh-CN" altLang="en-US" sz="3600" b="1">
                <a:latin typeface="黑体" panose="02010609060101010101" charset="-122"/>
                <a:ea typeface="黑体" panose="02010609060101010101" charset="-122"/>
              </a:rPr>
              <a:t>三：校园管理</a:t>
            </a:r>
            <a:endParaRPr lang="zh-CN" altLang="en-US" sz="3600" b="1">
              <a:latin typeface="黑体" panose="02010609060101010101" charset="-122"/>
              <a:ea typeface="黑体" panose="02010609060101010101" charset="-122"/>
            </a:endParaRPr>
          </a:p>
          <a:p>
            <a:pPr algn="ctr" fontAlgn="auto">
              <a:lnSpc>
                <a:spcPct val="150000"/>
              </a:lnSpc>
            </a:pPr>
            <a:r>
              <a:rPr lang="zh-CN" altLang="en-US" sz="3600" b="1">
                <a:latin typeface="黑体" panose="02010609060101010101" charset="-122"/>
                <a:ea typeface="黑体" panose="02010609060101010101" charset="-122"/>
              </a:rPr>
              <a:t>四：空间建设</a:t>
            </a:r>
            <a:endParaRPr lang="zh-CN" altLang="en-US" sz="3600" b="1">
              <a:latin typeface="黑体" panose="02010609060101010101" charset="-122"/>
              <a:ea typeface="黑体" panose="02010609060101010101" charset="-122"/>
            </a:endParaRPr>
          </a:p>
          <a:p>
            <a:pPr algn="ctr" fontAlgn="auto">
              <a:lnSpc>
                <a:spcPct val="150000"/>
              </a:lnSpc>
            </a:pPr>
            <a:r>
              <a:rPr lang="zh-CN" altLang="en-US" sz="3600" b="1">
                <a:latin typeface="黑体" panose="02010609060101010101" charset="-122"/>
                <a:ea typeface="黑体" panose="02010609060101010101" charset="-122"/>
              </a:rPr>
              <a:t>五：教师研修</a:t>
            </a:r>
            <a:endParaRPr lang="zh-CN" altLang="en-US" sz="3600" b="1">
              <a:latin typeface="黑体" panose="02010609060101010101" charset="-122"/>
              <a:ea typeface="黑体" panose="02010609060101010101" charset="-122"/>
            </a:endParaRPr>
          </a:p>
        </p:txBody>
      </p:sp>
      <p:sp>
        <p:nvSpPr>
          <p:cNvPr id="85" name="矩形 2"/>
          <p:cNvSpPr/>
          <p:nvPr/>
        </p:nvSpPr>
        <p:spPr>
          <a:xfrm>
            <a:off x="-19050" y="5177155"/>
            <a:ext cx="12230100" cy="1707515"/>
          </a:xfrm>
          <a:custGeom>
            <a:avLst/>
            <a:gdLst>
              <a:gd name="connsiteX0" fmla="*/ 0 w 9144000"/>
              <a:gd name="connsiteY0" fmla="*/ 0 h 2283718"/>
              <a:gd name="connsiteX1" fmla="*/ 9144000 w 9144000"/>
              <a:gd name="connsiteY1" fmla="*/ 0 h 2283718"/>
              <a:gd name="connsiteX2" fmla="*/ 9144000 w 9144000"/>
              <a:gd name="connsiteY2" fmla="*/ 2283718 h 2283718"/>
              <a:gd name="connsiteX3" fmla="*/ 0 w 9144000"/>
              <a:gd name="connsiteY3" fmla="*/ 2283718 h 2283718"/>
              <a:gd name="connsiteX4" fmla="*/ 0 w 9144000"/>
              <a:gd name="connsiteY4" fmla="*/ 0 h 2283718"/>
              <a:gd name="connsiteX0-1" fmla="*/ 0 w 9144000"/>
              <a:gd name="connsiteY0-2" fmla="*/ 0 h 2283718"/>
              <a:gd name="connsiteX1-3" fmla="*/ 9144000 w 9144000"/>
              <a:gd name="connsiteY1-4" fmla="*/ 0 h 2283718"/>
              <a:gd name="connsiteX2-5" fmla="*/ 9144000 w 9144000"/>
              <a:gd name="connsiteY2-6" fmla="*/ 2283718 h 2283718"/>
              <a:gd name="connsiteX3-7" fmla="*/ 0 w 9144000"/>
              <a:gd name="connsiteY3-8" fmla="*/ 2283718 h 2283718"/>
              <a:gd name="connsiteX4-9" fmla="*/ 0 w 9144000"/>
              <a:gd name="connsiteY4-10" fmla="*/ 0 h 2283718"/>
              <a:gd name="connsiteX0-11" fmla="*/ 0 w 9144000"/>
              <a:gd name="connsiteY0-12" fmla="*/ 0 h 2283718"/>
              <a:gd name="connsiteX1-13" fmla="*/ 9144000 w 9144000"/>
              <a:gd name="connsiteY1-14" fmla="*/ 0 h 2283718"/>
              <a:gd name="connsiteX2-15" fmla="*/ 9144000 w 9144000"/>
              <a:gd name="connsiteY2-16" fmla="*/ 2283718 h 2283718"/>
              <a:gd name="connsiteX3-17" fmla="*/ 0 w 9144000"/>
              <a:gd name="connsiteY3-18" fmla="*/ 2283718 h 2283718"/>
              <a:gd name="connsiteX4-19" fmla="*/ 0 w 9144000"/>
              <a:gd name="connsiteY4-20" fmla="*/ 0 h 2283718"/>
              <a:gd name="connsiteX0-21" fmla="*/ 0 w 9144000"/>
              <a:gd name="connsiteY0-22" fmla="*/ 0 h 2283718"/>
              <a:gd name="connsiteX1-23" fmla="*/ 9144000 w 9144000"/>
              <a:gd name="connsiteY1-24" fmla="*/ 0 h 2283718"/>
              <a:gd name="connsiteX2-25" fmla="*/ 9144000 w 9144000"/>
              <a:gd name="connsiteY2-26" fmla="*/ 2283718 h 2283718"/>
              <a:gd name="connsiteX3-27" fmla="*/ 0 w 9144000"/>
              <a:gd name="connsiteY3-28" fmla="*/ 2283718 h 2283718"/>
              <a:gd name="connsiteX4-29" fmla="*/ 0 w 9144000"/>
              <a:gd name="connsiteY4-30" fmla="*/ 0 h 228371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2283718">
                <a:moveTo>
                  <a:pt x="0" y="0"/>
                </a:moveTo>
                <a:cubicBezTo>
                  <a:pt x="3136232" y="577516"/>
                  <a:pt x="6128084" y="673768"/>
                  <a:pt x="9144000" y="0"/>
                </a:cubicBezTo>
                <a:lnTo>
                  <a:pt x="9144000" y="2283718"/>
                </a:lnTo>
                <a:lnTo>
                  <a:pt x="0" y="2283718"/>
                </a:lnTo>
                <a:lnTo>
                  <a:pt x="0" y="0"/>
                </a:lnTo>
                <a:close/>
              </a:path>
            </a:pathLst>
          </a:custGeom>
          <a:solidFill>
            <a:srgbClr val="D73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511040" y="3106420"/>
            <a:ext cx="3169285" cy="645160"/>
          </a:xfrm>
          <a:prstGeom prst="rect">
            <a:avLst/>
          </a:prstGeom>
          <a:noFill/>
        </p:spPr>
        <p:txBody>
          <a:bodyPr wrap="square" rtlCol="0">
            <a:spAutoFit/>
          </a:bodyPr>
          <a:p>
            <a:pPr algn="ctr"/>
            <a:r>
              <a:rPr lang="zh-CN" altLang="en-US" sz="3600" b="1">
                <a:latin typeface="黑体" panose="02010609060101010101" charset="-122"/>
                <a:ea typeface="黑体" panose="02010609060101010101" charset="-122"/>
              </a:rPr>
              <a:t>一：教学应用</a:t>
            </a:r>
            <a:endParaRPr lang="zh-CN" altLang="en-US" sz="3600" b="1">
              <a:latin typeface="黑体" panose="02010609060101010101" charset="-122"/>
              <a:ea typeface="黑体" panose="02010609060101010101" charset="-122"/>
            </a:endParaRPr>
          </a:p>
        </p:txBody>
      </p:sp>
      <p:sp>
        <p:nvSpPr>
          <p:cNvPr id="85" name="矩形 2"/>
          <p:cNvSpPr/>
          <p:nvPr/>
        </p:nvSpPr>
        <p:spPr>
          <a:xfrm>
            <a:off x="-19050" y="5177155"/>
            <a:ext cx="12230100" cy="1707515"/>
          </a:xfrm>
          <a:custGeom>
            <a:avLst/>
            <a:gdLst>
              <a:gd name="connsiteX0" fmla="*/ 0 w 9144000"/>
              <a:gd name="connsiteY0" fmla="*/ 0 h 2283718"/>
              <a:gd name="connsiteX1" fmla="*/ 9144000 w 9144000"/>
              <a:gd name="connsiteY1" fmla="*/ 0 h 2283718"/>
              <a:gd name="connsiteX2" fmla="*/ 9144000 w 9144000"/>
              <a:gd name="connsiteY2" fmla="*/ 2283718 h 2283718"/>
              <a:gd name="connsiteX3" fmla="*/ 0 w 9144000"/>
              <a:gd name="connsiteY3" fmla="*/ 2283718 h 2283718"/>
              <a:gd name="connsiteX4" fmla="*/ 0 w 9144000"/>
              <a:gd name="connsiteY4" fmla="*/ 0 h 2283718"/>
              <a:gd name="connsiteX0-1" fmla="*/ 0 w 9144000"/>
              <a:gd name="connsiteY0-2" fmla="*/ 0 h 2283718"/>
              <a:gd name="connsiteX1-3" fmla="*/ 9144000 w 9144000"/>
              <a:gd name="connsiteY1-4" fmla="*/ 0 h 2283718"/>
              <a:gd name="connsiteX2-5" fmla="*/ 9144000 w 9144000"/>
              <a:gd name="connsiteY2-6" fmla="*/ 2283718 h 2283718"/>
              <a:gd name="connsiteX3-7" fmla="*/ 0 w 9144000"/>
              <a:gd name="connsiteY3-8" fmla="*/ 2283718 h 2283718"/>
              <a:gd name="connsiteX4-9" fmla="*/ 0 w 9144000"/>
              <a:gd name="connsiteY4-10" fmla="*/ 0 h 2283718"/>
              <a:gd name="connsiteX0-11" fmla="*/ 0 w 9144000"/>
              <a:gd name="connsiteY0-12" fmla="*/ 0 h 2283718"/>
              <a:gd name="connsiteX1-13" fmla="*/ 9144000 w 9144000"/>
              <a:gd name="connsiteY1-14" fmla="*/ 0 h 2283718"/>
              <a:gd name="connsiteX2-15" fmla="*/ 9144000 w 9144000"/>
              <a:gd name="connsiteY2-16" fmla="*/ 2283718 h 2283718"/>
              <a:gd name="connsiteX3-17" fmla="*/ 0 w 9144000"/>
              <a:gd name="connsiteY3-18" fmla="*/ 2283718 h 2283718"/>
              <a:gd name="connsiteX4-19" fmla="*/ 0 w 9144000"/>
              <a:gd name="connsiteY4-20" fmla="*/ 0 h 2283718"/>
              <a:gd name="connsiteX0-21" fmla="*/ 0 w 9144000"/>
              <a:gd name="connsiteY0-22" fmla="*/ 0 h 2283718"/>
              <a:gd name="connsiteX1-23" fmla="*/ 9144000 w 9144000"/>
              <a:gd name="connsiteY1-24" fmla="*/ 0 h 2283718"/>
              <a:gd name="connsiteX2-25" fmla="*/ 9144000 w 9144000"/>
              <a:gd name="connsiteY2-26" fmla="*/ 2283718 h 2283718"/>
              <a:gd name="connsiteX3-27" fmla="*/ 0 w 9144000"/>
              <a:gd name="connsiteY3-28" fmla="*/ 2283718 h 2283718"/>
              <a:gd name="connsiteX4-29" fmla="*/ 0 w 9144000"/>
              <a:gd name="connsiteY4-30" fmla="*/ 0 h 228371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2283718">
                <a:moveTo>
                  <a:pt x="0" y="0"/>
                </a:moveTo>
                <a:cubicBezTo>
                  <a:pt x="3136232" y="577516"/>
                  <a:pt x="6128084" y="673768"/>
                  <a:pt x="9144000" y="0"/>
                </a:cubicBezTo>
                <a:lnTo>
                  <a:pt x="9144000" y="2283718"/>
                </a:lnTo>
                <a:lnTo>
                  <a:pt x="0" y="2283718"/>
                </a:lnTo>
                <a:lnTo>
                  <a:pt x="0" y="0"/>
                </a:lnTo>
                <a:close/>
              </a:path>
            </a:pathLst>
          </a:custGeom>
          <a:solidFill>
            <a:srgbClr val="D73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266644" y="2951797"/>
            <a:ext cx="4180840" cy="2767330"/>
          </a:xfrm>
          <a:prstGeom prst="rect">
            <a:avLst/>
          </a:prstGeom>
        </p:spPr>
      </p:pic>
      <p:pic>
        <p:nvPicPr>
          <p:cNvPr id="5" name="图片 4"/>
          <p:cNvPicPr>
            <a:picLocks noChangeAspect="1"/>
          </p:cNvPicPr>
          <p:nvPr/>
        </p:nvPicPr>
        <p:blipFill>
          <a:blip r:embed="rId2"/>
          <a:stretch>
            <a:fillRect/>
          </a:stretch>
        </p:blipFill>
        <p:spPr>
          <a:xfrm>
            <a:off x="6703717" y="2973387"/>
            <a:ext cx="4208780" cy="2745740"/>
          </a:xfrm>
          <a:prstGeom prst="rect">
            <a:avLst/>
          </a:prstGeom>
        </p:spPr>
      </p:pic>
      <p:grpSp>
        <p:nvGrpSpPr>
          <p:cNvPr id="16" name="组合 15"/>
          <p:cNvGrpSpPr/>
          <p:nvPr/>
        </p:nvGrpSpPr>
        <p:grpSpPr>
          <a:xfrm>
            <a:off x="1266644" y="1566976"/>
            <a:ext cx="3762556" cy="1010681"/>
            <a:chOff x="1174719" y="1566976"/>
            <a:chExt cx="3762556" cy="1010681"/>
          </a:xfrm>
        </p:grpSpPr>
        <p:grpSp>
          <p:nvGrpSpPr>
            <p:cNvPr id="8" name="组合 7"/>
            <p:cNvGrpSpPr/>
            <p:nvPr/>
          </p:nvGrpSpPr>
          <p:grpSpPr>
            <a:xfrm>
              <a:off x="1174719" y="1566976"/>
              <a:ext cx="3762556" cy="1010681"/>
              <a:chOff x="755576" y="1203598"/>
              <a:chExt cx="3762556" cy="1010681"/>
            </a:xfrm>
          </p:grpSpPr>
          <p:sp>
            <p:nvSpPr>
              <p:cNvPr id="9" name="MH_Other_372"/>
              <p:cNvSpPr txBox="1">
                <a:spLocks noChangeArrowheads="1"/>
              </p:cNvSpPr>
              <p:nvPr>
                <p:custDataLst>
                  <p:tags r:id="rId3"/>
                </p:custDataLst>
              </p:nvPr>
            </p:nvSpPr>
            <p:spPr bwMode="auto">
              <a:xfrm rot="10800000" flipV="1">
                <a:off x="755576" y="1203598"/>
                <a:ext cx="482055" cy="57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r>
                  <a:rPr lang="en-US" altLang="zh-CN" sz="4400" dirty="0">
                    <a:solidFill>
                      <a:srgbClr val="D73E4A"/>
                    </a:solidFill>
                    <a:latin typeface="Impact" panose="020B0806030902050204" pitchFamily="34" charset="0"/>
                    <a:ea typeface="+mn-ea"/>
                  </a:rPr>
                  <a:t>01</a:t>
                </a:r>
                <a:endParaRPr lang="zh-CN" altLang="en-US" sz="4400" dirty="0">
                  <a:solidFill>
                    <a:srgbClr val="D73E4A"/>
                  </a:solidFill>
                  <a:latin typeface="Impact" panose="020B0806030902050204" pitchFamily="34" charset="0"/>
                  <a:ea typeface="+mn-ea"/>
                </a:endParaRPr>
              </a:p>
            </p:txBody>
          </p:sp>
          <p:sp>
            <p:nvSpPr>
              <p:cNvPr id="10" name="TextBox 1"/>
              <p:cNvSpPr txBox="1"/>
              <p:nvPr/>
            </p:nvSpPr>
            <p:spPr>
              <a:xfrm>
                <a:off x="755576" y="1814169"/>
                <a:ext cx="3762556" cy="400110"/>
              </a:xfrm>
              <a:prstGeom prst="rect">
                <a:avLst/>
              </a:prstGeom>
            </p:spPr>
            <p:txBody>
              <a:bodyPr wrap="square">
                <a:spAutoFit/>
              </a:bodyPr>
              <a:lstStyle>
                <a:defPPr>
                  <a:defRPr lang="en-US"/>
                </a:defPPr>
                <a:lvl1pPr>
                  <a:defRPr sz="2400" b="1" spc="225">
                    <a:solidFill>
                      <a:schemeClr val="tx2"/>
                    </a:solidFill>
                    <a:latin typeface="微软雅黑" panose="020B0503020204020204" charset="-122"/>
                    <a:ea typeface="微软雅黑" panose="020B0503020204020204" charset="-122"/>
                  </a:defRPr>
                </a:lvl1pPr>
              </a:lstStyle>
              <a:p>
                <a:r>
                  <a:rPr lang="zh-CN" altLang="en-US" sz="2000" b="0" dirty="0"/>
                  <a:t>各类教学账号太多容易混淆</a:t>
                </a:r>
                <a:endParaRPr lang="zh-CN" altLang="en-US" sz="2000" b="0" dirty="0"/>
              </a:p>
            </p:txBody>
          </p:sp>
        </p:grpSp>
        <p:cxnSp>
          <p:nvCxnSpPr>
            <p:cNvPr id="14" name="直接连接符 13"/>
            <p:cNvCxnSpPr/>
            <p:nvPr/>
          </p:nvCxnSpPr>
          <p:spPr>
            <a:xfrm>
              <a:off x="1246727" y="2137706"/>
              <a:ext cx="3600000" cy="0"/>
            </a:xfrm>
            <a:prstGeom prst="line">
              <a:avLst/>
            </a:prstGeom>
            <a:ln w="12700">
              <a:solidFill>
                <a:srgbClr val="D73E4A"/>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703717" y="1566976"/>
            <a:ext cx="3700302" cy="1010681"/>
            <a:chOff x="6573088" y="1566976"/>
            <a:chExt cx="3700302" cy="1010681"/>
          </a:xfrm>
        </p:grpSpPr>
        <p:grpSp>
          <p:nvGrpSpPr>
            <p:cNvPr id="11" name="组合 10"/>
            <p:cNvGrpSpPr/>
            <p:nvPr/>
          </p:nvGrpSpPr>
          <p:grpSpPr>
            <a:xfrm>
              <a:off x="6573088" y="1566976"/>
              <a:ext cx="3646783" cy="1010681"/>
              <a:chOff x="2843808" y="1203598"/>
              <a:chExt cx="3646783" cy="1010681"/>
            </a:xfrm>
          </p:grpSpPr>
          <p:sp>
            <p:nvSpPr>
              <p:cNvPr id="12" name="MH_Other_372"/>
              <p:cNvSpPr txBox="1">
                <a:spLocks noChangeArrowheads="1"/>
              </p:cNvSpPr>
              <p:nvPr>
                <p:custDataLst>
                  <p:tags r:id="rId4"/>
                </p:custDataLst>
              </p:nvPr>
            </p:nvSpPr>
            <p:spPr bwMode="auto">
              <a:xfrm rot="10800000" flipV="1">
                <a:off x="2843808" y="1203598"/>
                <a:ext cx="482055" cy="57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r>
                  <a:rPr lang="en-US" altLang="zh-CN" sz="4400" dirty="0">
                    <a:solidFill>
                      <a:srgbClr val="D73E4A"/>
                    </a:solidFill>
                    <a:latin typeface="Impact" panose="020B0806030902050204" pitchFamily="34" charset="0"/>
                    <a:ea typeface="+mn-ea"/>
                  </a:rPr>
                  <a:t>02</a:t>
                </a:r>
                <a:endParaRPr lang="zh-CN" altLang="en-US" sz="4400" dirty="0">
                  <a:solidFill>
                    <a:srgbClr val="D73E4A"/>
                  </a:solidFill>
                  <a:latin typeface="Impact" panose="020B0806030902050204" pitchFamily="34" charset="0"/>
                  <a:ea typeface="+mn-ea"/>
                </a:endParaRPr>
              </a:p>
            </p:txBody>
          </p:sp>
          <p:sp>
            <p:nvSpPr>
              <p:cNvPr id="13" name="TextBox 1"/>
              <p:cNvSpPr txBox="1"/>
              <p:nvPr/>
            </p:nvSpPr>
            <p:spPr>
              <a:xfrm>
                <a:off x="2843808" y="1814169"/>
                <a:ext cx="3646783" cy="400110"/>
              </a:xfrm>
              <a:prstGeom prst="rect">
                <a:avLst/>
              </a:prstGeom>
            </p:spPr>
            <p:txBody>
              <a:bodyPr wrap="square">
                <a:spAutoFit/>
              </a:bodyPr>
              <a:lstStyle>
                <a:defPPr>
                  <a:defRPr lang="en-US"/>
                </a:defPPr>
                <a:lvl1pPr>
                  <a:defRPr sz="2400" b="1" spc="225">
                    <a:solidFill>
                      <a:schemeClr val="tx2"/>
                    </a:solidFill>
                    <a:latin typeface="微软雅黑" panose="020B0503020204020204" charset="-122"/>
                    <a:ea typeface="微软雅黑" panose="020B0503020204020204" charset="-122"/>
                  </a:defRPr>
                </a:lvl1pPr>
              </a:lstStyle>
              <a:p>
                <a:pPr>
                  <a:buClr>
                    <a:schemeClr val="accent2"/>
                  </a:buClr>
                </a:pPr>
                <a:r>
                  <a:rPr lang="zh-CN" altLang="en-US" sz="2000" b="0" dirty="0">
                    <a:sym typeface="+mn-ea"/>
                  </a:rPr>
                  <a:t>经常忘记教育云账号和密码</a:t>
                </a:r>
                <a:endParaRPr lang="zh-CN" altLang="en-US" sz="2000" b="0" dirty="0">
                  <a:sym typeface="+mn-lt"/>
                </a:endParaRPr>
              </a:p>
            </p:txBody>
          </p:sp>
        </p:grpSp>
        <p:cxnSp>
          <p:nvCxnSpPr>
            <p:cNvPr id="15" name="直接连接符 14"/>
            <p:cNvCxnSpPr/>
            <p:nvPr/>
          </p:nvCxnSpPr>
          <p:spPr>
            <a:xfrm>
              <a:off x="6673390" y="2137706"/>
              <a:ext cx="3600000" cy="0"/>
            </a:xfrm>
            <a:prstGeom prst="line">
              <a:avLst/>
            </a:prstGeom>
            <a:ln w="12700">
              <a:solidFill>
                <a:srgbClr val="D73E4A"/>
              </a:solidFil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251519" y="191441"/>
            <a:ext cx="5640117" cy="713508"/>
            <a:chOff x="251519" y="191441"/>
            <a:chExt cx="5640117" cy="713508"/>
          </a:xfrm>
        </p:grpSpPr>
        <p:sp>
          <p:nvSpPr>
            <p:cNvPr id="22" name="标题 1"/>
            <p:cNvSpPr txBox="1"/>
            <p:nvPr/>
          </p:nvSpPr>
          <p:spPr>
            <a:xfrm>
              <a:off x="251519" y="191441"/>
              <a:ext cx="5640117"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登录</a:t>
              </a:r>
              <a:r>
                <a:rPr lang="en-US" altLang="zh-CN" sz="3200" dirty="0">
                  <a:sym typeface="+mn-ea"/>
                </a:rPr>
                <a:t>-</a:t>
              </a:r>
              <a:r>
                <a:rPr lang="zh-CN" altLang="en-US" sz="3200" dirty="0">
                  <a:sym typeface="+mn-ea"/>
                </a:rPr>
                <a:t>痛点</a:t>
              </a:r>
              <a:endParaRPr lang="zh-CN" altLang="en-US" sz="3200" dirty="0">
                <a:sym typeface="+mn-ea"/>
              </a:endParaRPr>
            </a:p>
          </p:txBody>
        </p:sp>
        <p:sp>
          <p:nvSpPr>
            <p:cNvPr id="23" name="矩形 22"/>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8262166" y="1525420"/>
            <a:ext cx="4305935" cy="4508168"/>
          </a:xfrm>
          <a:prstGeom prst="rect">
            <a:avLst/>
          </a:prstGeom>
          <a:noFill/>
        </p:spPr>
        <p:txBody>
          <a:bodyPr wrap="none" lIns="0"/>
          <a:lstStyle/>
          <a:p>
            <a:pPr marL="342900" indent="-342900">
              <a:lnSpc>
                <a:spcPct val="200000"/>
              </a:lnSpc>
              <a:buFont typeface="Arial" panose="020B0604020202020204" pitchFamily="34" charset="0"/>
              <a:buChar char="•"/>
            </a:pPr>
            <a:r>
              <a:rPr lang="zh-CN" sz="2400" b="1" dirty="0">
                <a:solidFill>
                  <a:srgbClr val="C00000"/>
                </a:solidFill>
              </a:rPr>
              <a:t>全网通用一个账号</a:t>
            </a:r>
            <a:endParaRPr lang="zh-CN" sz="2400" b="1" dirty="0">
              <a:solidFill>
                <a:srgbClr val="C00000"/>
              </a:solidFill>
            </a:endParaRPr>
          </a:p>
          <a:p>
            <a:pPr marL="387350" indent="-387350">
              <a:lnSpc>
                <a:spcPct val="200000"/>
              </a:lnSpc>
              <a:buFont typeface="Arial" panose="020B0604020202020204" pitchFamily="34" charset="0"/>
              <a:buChar char="•"/>
            </a:pPr>
            <a:r>
              <a:rPr lang="zh-CN" sz="2400" b="1" dirty="0">
                <a:solidFill>
                  <a:srgbClr val="C00000"/>
                </a:solidFill>
                <a:sym typeface="+mn-ea"/>
              </a:rPr>
              <a:t>账号信息一键导出</a:t>
            </a:r>
            <a:endParaRPr lang="zh-CN" sz="2400" b="1" dirty="0">
              <a:solidFill>
                <a:srgbClr val="C00000"/>
              </a:solidFill>
            </a:endParaRPr>
          </a:p>
          <a:p>
            <a:pPr marL="387350" indent="-387350">
              <a:lnSpc>
                <a:spcPct val="200000"/>
              </a:lnSpc>
              <a:buFont typeface="Arial" panose="020B0604020202020204" pitchFamily="34" charset="0"/>
              <a:buChar char="•"/>
            </a:pPr>
            <a:r>
              <a:rPr lang="zh-CN" sz="2400" b="1" dirty="0">
                <a:solidFill>
                  <a:srgbClr val="C00000"/>
                </a:solidFill>
              </a:rPr>
              <a:t>新增教师一键添加</a:t>
            </a:r>
            <a:endParaRPr lang="zh-CN" sz="2400" b="1" dirty="0">
              <a:solidFill>
                <a:srgbClr val="C00000"/>
              </a:solidFill>
            </a:endParaRPr>
          </a:p>
          <a:p>
            <a:pPr marL="387350" indent="-387350">
              <a:lnSpc>
                <a:spcPct val="200000"/>
              </a:lnSpc>
              <a:buFont typeface="Arial" panose="020B0604020202020204" pitchFamily="34" charset="0"/>
              <a:buChar char="•"/>
            </a:pPr>
            <a:r>
              <a:rPr lang="zh-CN" sz="2400" b="1" dirty="0">
                <a:solidFill>
                  <a:srgbClr val="C00000"/>
                </a:solidFill>
                <a:sym typeface="+mn-ea"/>
              </a:rPr>
              <a:t>忘记密码一键重置</a:t>
            </a:r>
            <a:endParaRPr lang="zh-CN" sz="2400" b="1" dirty="0">
              <a:solidFill>
                <a:srgbClr val="C00000"/>
              </a:solidFill>
              <a:sym typeface="+mn-ea"/>
            </a:endParaRPr>
          </a:p>
          <a:p>
            <a:pPr marL="387350" indent="-387350">
              <a:lnSpc>
                <a:spcPct val="200000"/>
              </a:lnSpc>
              <a:buFont typeface="Arial" panose="020B0604020202020204" pitchFamily="34" charset="0"/>
              <a:buChar char="•"/>
            </a:pPr>
            <a:r>
              <a:rPr lang="zh-CN" sz="2400" b="1" dirty="0">
                <a:solidFill>
                  <a:srgbClr val="C00000"/>
                </a:solidFill>
                <a:sym typeface="+mn-ea"/>
              </a:rPr>
              <a:t>手机扫码一键登录</a:t>
            </a:r>
            <a:endParaRPr lang="zh-CN" sz="2400" b="1" dirty="0">
              <a:solidFill>
                <a:srgbClr val="C00000"/>
              </a:solidFill>
              <a:sym typeface="+mn-ea"/>
            </a:endParaRPr>
          </a:p>
          <a:p>
            <a:pPr marL="387350" indent="-387350">
              <a:lnSpc>
                <a:spcPct val="200000"/>
              </a:lnSpc>
              <a:buFont typeface="Arial" panose="020B0604020202020204" pitchFamily="34" charset="0"/>
              <a:buChar char="•"/>
            </a:pPr>
            <a:r>
              <a:rPr lang="zh-CN" sz="2400" b="1" dirty="0">
                <a:solidFill>
                  <a:srgbClr val="C00000"/>
                </a:solidFill>
                <a:sym typeface="+mn-ea"/>
              </a:rPr>
              <a:t>微信</a:t>
            </a:r>
            <a:r>
              <a:rPr lang="en-US" altLang="zh-CN" sz="2400" b="1" dirty="0">
                <a:solidFill>
                  <a:srgbClr val="C00000"/>
                </a:solidFill>
                <a:sym typeface="+mn-ea"/>
              </a:rPr>
              <a:t>QQ</a:t>
            </a:r>
            <a:r>
              <a:rPr lang="zh-CN" altLang="en-US" sz="2400" b="1" dirty="0">
                <a:solidFill>
                  <a:srgbClr val="C00000"/>
                </a:solidFill>
                <a:sym typeface="+mn-ea"/>
              </a:rPr>
              <a:t>手机都能绑定</a:t>
            </a:r>
            <a:endParaRPr lang="zh-CN" sz="2400" b="1" dirty="0">
              <a:solidFill>
                <a:srgbClr val="C00000"/>
              </a:solidFill>
              <a:sym typeface="+mn-ea"/>
            </a:endParaRPr>
          </a:p>
        </p:txBody>
      </p:sp>
      <p:pic>
        <p:nvPicPr>
          <p:cNvPr id="2" name="图片 1"/>
          <p:cNvPicPr>
            <a:picLocks noChangeAspect="1"/>
          </p:cNvPicPr>
          <p:nvPr/>
        </p:nvPicPr>
        <p:blipFill>
          <a:blip r:embed="rId1"/>
          <a:stretch>
            <a:fillRect/>
          </a:stretch>
        </p:blipFill>
        <p:spPr>
          <a:xfrm>
            <a:off x="837174" y="1176710"/>
            <a:ext cx="3660077" cy="2136688"/>
          </a:xfrm>
          <a:prstGeom prst="rect">
            <a:avLst/>
          </a:prstGeom>
        </p:spPr>
      </p:pic>
      <p:grpSp>
        <p:nvGrpSpPr>
          <p:cNvPr id="4" name="组合 3"/>
          <p:cNvGrpSpPr/>
          <p:nvPr/>
        </p:nvGrpSpPr>
        <p:grpSpPr>
          <a:xfrm>
            <a:off x="4555735" y="1027610"/>
            <a:ext cx="3638395" cy="5661520"/>
            <a:chOff x="4859655" y="2837180"/>
            <a:chExt cx="3432810" cy="5341620"/>
          </a:xfrm>
        </p:grpSpPr>
        <p:pic>
          <p:nvPicPr>
            <p:cNvPr id="7" name="图片 6" descr="f10b732de4eef25369555310abebc2f3"/>
            <p:cNvPicPr>
              <a:picLocks noChangeAspect="1"/>
            </p:cNvPicPr>
            <p:nvPr/>
          </p:nvPicPr>
          <p:blipFill>
            <a:blip r:embed="rId2"/>
            <a:stretch>
              <a:fillRect/>
            </a:stretch>
          </p:blipFill>
          <p:spPr>
            <a:xfrm>
              <a:off x="5533390" y="3653790"/>
              <a:ext cx="2085340" cy="3869690"/>
            </a:xfrm>
            <a:prstGeom prst="rect">
              <a:avLst/>
            </a:prstGeom>
          </p:spPr>
        </p:pic>
        <p:pic>
          <p:nvPicPr>
            <p:cNvPr id="10" name="图片 9"/>
            <p:cNvPicPr/>
            <p:nvPr/>
          </p:nvPicPr>
          <p:blipFill>
            <a:blip r:embed="rId3"/>
            <a:stretch>
              <a:fillRect/>
            </a:stretch>
          </p:blipFill>
          <p:spPr>
            <a:xfrm>
              <a:off x="4859655" y="2837180"/>
              <a:ext cx="3432810" cy="5341620"/>
            </a:xfrm>
            <a:prstGeom prst="rect">
              <a:avLst/>
            </a:prstGeom>
          </p:spPr>
        </p:pic>
      </p:grpSp>
      <p:pic>
        <p:nvPicPr>
          <p:cNvPr id="3" name="图片 2"/>
          <p:cNvPicPr>
            <a:picLocks noChangeAspect="1"/>
          </p:cNvPicPr>
          <p:nvPr/>
        </p:nvPicPr>
        <p:blipFill>
          <a:blip r:embed="rId4"/>
          <a:stretch>
            <a:fillRect/>
          </a:stretch>
        </p:blipFill>
        <p:spPr>
          <a:xfrm>
            <a:off x="837174" y="3596667"/>
            <a:ext cx="3663674" cy="2833162"/>
          </a:xfrm>
          <a:prstGeom prst="rect">
            <a:avLst/>
          </a:prstGeom>
        </p:spPr>
      </p:pic>
      <p:grpSp>
        <p:nvGrpSpPr>
          <p:cNvPr id="11" name="组合 10"/>
          <p:cNvGrpSpPr/>
          <p:nvPr/>
        </p:nvGrpSpPr>
        <p:grpSpPr>
          <a:xfrm>
            <a:off x="251519" y="191441"/>
            <a:ext cx="5640117" cy="713508"/>
            <a:chOff x="251519" y="191441"/>
            <a:chExt cx="5640117" cy="713508"/>
          </a:xfrm>
        </p:grpSpPr>
        <p:sp>
          <p:nvSpPr>
            <p:cNvPr id="12" name="标题 1"/>
            <p:cNvSpPr txBox="1"/>
            <p:nvPr/>
          </p:nvSpPr>
          <p:spPr>
            <a:xfrm>
              <a:off x="251519" y="191441"/>
              <a:ext cx="5640117"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如何解决忘记账号密码的问题？</a:t>
              </a:r>
              <a:endParaRPr lang="zh-CN" altLang="en-US" sz="3200" dirty="0">
                <a:sym typeface="+mn-ea"/>
              </a:endParaRPr>
            </a:p>
          </p:txBody>
        </p:sp>
        <p:sp>
          <p:nvSpPr>
            <p:cNvPr id="13" name="矩形 12"/>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srcRect l="1501"/>
          <a:stretch>
            <a:fillRect/>
          </a:stretch>
        </p:blipFill>
        <p:spPr>
          <a:xfrm>
            <a:off x="608583" y="3019843"/>
            <a:ext cx="4723512" cy="3102610"/>
          </a:xfrm>
          <a:prstGeom prst="rect">
            <a:avLst/>
          </a:prstGeom>
          <a:ln>
            <a:solidFill>
              <a:schemeClr val="bg1">
                <a:lumMod val="95000"/>
              </a:schemeClr>
            </a:solidFill>
          </a:ln>
        </p:spPr>
      </p:pic>
      <p:pic>
        <p:nvPicPr>
          <p:cNvPr id="7" name="图片 6"/>
          <p:cNvPicPr>
            <a:picLocks noChangeAspect="1"/>
          </p:cNvPicPr>
          <p:nvPr/>
        </p:nvPicPr>
        <p:blipFill>
          <a:blip r:embed="rId2"/>
          <a:srcRect r="7538"/>
          <a:stretch>
            <a:fillRect/>
          </a:stretch>
        </p:blipFill>
        <p:spPr>
          <a:xfrm>
            <a:off x="5519420" y="3019843"/>
            <a:ext cx="6148070" cy="3102610"/>
          </a:xfrm>
          <a:prstGeom prst="rect">
            <a:avLst/>
          </a:prstGeom>
          <a:ln>
            <a:solidFill>
              <a:schemeClr val="bg1">
                <a:lumMod val="95000"/>
              </a:schemeClr>
            </a:solidFill>
          </a:ln>
        </p:spPr>
      </p:pic>
      <p:grpSp>
        <p:nvGrpSpPr>
          <p:cNvPr id="10" name="组合 9"/>
          <p:cNvGrpSpPr/>
          <p:nvPr/>
        </p:nvGrpSpPr>
        <p:grpSpPr>
          <a:xfrm>
            <a:off x="536575" y="1563638"/>
            <a:ext cx="2592008" cy="1010681"/>
            <a:chOff x="755576" y="1203598"/>
            <a:chExt cx="2592008" cy="1010681"/>
          </a:xfrm>
        </p:grpSpPr>
        <p:sp>
          <p:nvSpPr>
            <p:cNvPr id="11" name="MH_Other_372"/>
            <p:cNvSpPr txBox="1">
              <a:spLocks noChangeArrowheads="1"/>
            </p:cNvSpPr>
            <p:nvPr>
              <p:custDataLst>
                <p:tags r:id="rId3"/>
              </p:custDataLst>
            </p:nvPr>
          </p:nvSpPr>
          <p:spPr bwMode="auto">
            <a:xfrm rot="10800000" flipV="1">
              <a:off x="755576" y="1203598"/>
              <a:ext cx="482055" cy="57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r>
                <a:rPr lang="en-US" altLang="zh-CN" sz="4400" dirty="0">
                  <a:solidFill>
                    <a:srgbClr val="D73E4A"/>
                  </a:solidFill>
                  <a:latin typeface="Impact" panose="020B0806030902050204" pitchFamily="34" charset="0"/>
                  <a:ea typeface="+mn-ea"/>
                </a:rPr>
                <a:t>01</a:t>
              </a:r>
              <a:endParaRPr lang="zh-CN" altLang="en-US" sz="4400" dirty="0">
                <a:solidFill>
                  <a:srgbClr val="D73E4A"/>
                </a:solidFill>
                <a:latin typeface="Impact" panose="020B0806030902050204" pitchFamily="34" charset="0"/>
                <a:ea typeface="+mn-ea"/>
              </a:endParaRPr>
            </a:p>
          </p:txBody>
        </p:sp>
        <p:sp>
          <p:nvSpPr>
            <p:cNvPr id="12" name="TextBox 1"/>
            <p:cNvSpPr txBox="1"/>
            <p:nvPr/>
          </p:nvSpPr>
          <p:spPr>
            <a:xfrm>
              <a:off x="755576" y="1814169"/>
              <a:ext cx="2592008" cy="400110"/>
            </a:xfrm>
            <a:prstGeom prst="rect">
              <a:avLst/>
            </a:prstGeom>
          </p:spPr>
          <p:txBody>
            <a:bodyPr wrap="square">
              <a:spAutoFit/>
            </a:bodyPr>
            <a:lstStyle>
              <a:defPPr>
                <a:defRPr lang="en-US"/>
              </a:defPPr>
              <a:lvl1pPr>
                <a:defRPr sz="2400" b="1" spc="225">
                  <a:solidFill>
                    <a:schemeClr val="tx2"/>
                  </a:solidFill>
                  <a:latin typeface="微软雅黑" panose="020B0503020204020204" charset="-122"/>
                  <a:ea typeface="微软雅黑" panose="020B0503020204020204" charset="-122"/>
                </a:defRPr>
              </a:lvl1pPr>
            </a:lstStyle>
            <a:p>
              <a:r>
                <a:rPr lang="zh-CN" altLang="en-US" sz="2000" b="0" dirty="0"/>
                <a:t>大量资源需要付费</a:t>
              </a:r>
              <a:endParaRPr lang="zh-CN" altLang="en-US" sz="2000" b="0" dirty="0"/>
            </a:p>
          </p:txBody>
        </p:sp>
      </p:grpSp>
      <p:grpSp>
        <p:nvGrpSpPr>
          <p:cNvPr id="13" name="组合 12"/>
          <p:cNvGrpSpPr/>
          <p:nvPr/>
        </p:nvGrpSpPr>
        <p:grpSpPr>
          <a:xfrm>
            <a:off x="4435700" y="1563638"/>
            <a:ext cx="2620302" cy="1010681"/>
            <a:chOff x="2843808" y="1203598"/>
            <a:chExt cx="2620302" cy="1010681"/>
          </a:xfrm>
        </p:grpSpPr>
        <p:sp>
          <p:nvSpPr>
            <p:cNvPr id="14" name="MH_Other_372"/>
            <p:cNvSpPr txBox="1">
              <a:spLocks noChangeArrowheads="1"/>
            </p:cNvSpPr>
            <p:nvPr>
              <p:custDataLst>
                <p:tags r:id="rId4"/>
              </p:custDataLst>
            </p:nvPr>
          </p:nvSpPr>
          <p:spPr bwMode="auto">
            <a:xfrm rot="10800000" flipV="1">
              <a:off x="2843808" y="1203598"/>
              <a:ext cx="482055" cy="57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r>
                <a:rPr lang="en-US" altLang="zh-CN" sz="4400" dirty="0">
                  <a:solidFill>
                    <a:srgbClr val="D73E4A"/>
                  </a:solidFill>
                  <a:latin typeface="Impact" panose="020B0806030902050204" pitchFamily="34" charset="0"/>
                  <a:ea typeface="+mn-ea"/>
                </a:rPr>
                <a:t>02</a:t>
              </a:r>
              <a:endParaRPr lang="zh-CN" altLang="en-US" sz="4400" dirty="0">
                <a:solidFill>
                  <a:srgbClr val="D73E4A"/>
                </a:solidFill>
                <a:latin typeface="Impact" panose="020B0806030902050204" pitchFamily="34" charset="0"/>
                <a:ea typeface="+mn-ea"/>
              </a:endParaRPr>
            </a:p>
          </p:txBody>
        </p:sp>
        <p:sp>
          <p:nvSpPr>
            <p:cNvPr id="15" name="TextBox 1"/>
            <p:cNvSpPr txBox="1"/>
            <p:nvPr/>
          </p:nvSpPr>
          <p:spPr>
            <a:xfrm>
              <a:off x="2843808" y="1814169"/>
              <a:ext cx="2620302" cy="400110"/>
            </a:xfrm>
            <a:prstGeom prst="rect">
              <a:avLst/>
            </a:prstGeom>
          </p:spPr>
          <p:txBody>
            <a:bodyPr wrap="square">
              <a:spAutoFit/>
            </a:bodyPr>
            <a:lstStyle>
              <a:defPPr>
                <a:defRPr lang="en-US"/>
              </a:defPPr>
              <a:lvl1pPr>
                <a:defRPr sz="2400" b="1" spc="225">
                  <a:solidFill>
                    <a:schemeClr val="tx2"/>
                  </a:solidFill>
                  <a:latin typeface="微软雅黑" panose="020B0503020204020204" charset="-122"/>
                  <a:ea typeface="微软雅黑" panose="020B0503020204020204" charset="-122"/>
                </a:defRPr>
              </a:lvl1pPr>
            </a:lstStyle>
            <a:p>
              <a:r>
                <a:rPr lang="zh-CN" altLang="en-US" sz="2000" b="0" dirty="0"/>
                <a:t>资源杂乱不成体系</a:t>
              </a:r>
              <a:endParaRPr lang="zh-CN" altLang="en-US" sz="2000" b="0" dirty="0"/>
            </a:p>
          </p:txBody>
        </p:sp>
      </p:grpSp>
      <p:grpSp>
        <p:nvGrpSpPr>
          <p:cNvPr id="16" name="组合 15"/>
          <p:cNvGrpSpPr/>
          <p:nvPr/>
        </p:nvGrpSpPr>
        <p:grpSpPr>
          <a:xfrm>
            <a:off x="8462686" y="1563638"/>
            <a:ext cx="2520000" cy="1010681"/>
            <a:chOff x="6084168" y="1203598"/>
            <a:chExt cx="2520000" cy="1010681"/>
          </a:xfrm>
        </p:grpSpPr>
        <p:sp>
          <p:nvSpPr>
            <p:cNvPr id="17" name="MH_Other_372"/>
            <p:cNvSpPr txBox="1">
              <a:spLocks noChangeArrowheads="1"/>
            </p:cNvSpPr>
            <p:nvPr>
              <p:custDataLst>
                <p:tags r:id="rId5"/>
              </p:custDataLst>
            </p:nvPr>
          </p:nvSpPr>
          <p:spPr bwMode="auto">
            <a:xfrm rot="10800000" flipV="1">
              <a:off x="6084168" y="1203598"/>
              <a:ext cx="482055" cy="57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r>
                <a:rPr lang="en-US" altLang="zh-CN" sz="4400" dirty="0">
                  <a:solidFill>
                    <a:srgbClr val="D73E4A"/>
                  </a:solidFill>
                  <a:latin typeface="Impact" panose="020B0806030902050204" pitchFamily="34" charset="0"/>
                  <a:ea typeface="+mn-ea"/>
                </a:rPr>
                <a:t>03</a:t>
              </a:r>
              <a:endParaRPr lang="zh-CN" altLang="en-US" sz="4400" dirty="0">
                <a:solidFill>
                  <a:srgbClr val="D73E4A"/>
                </a:solidFill>
                <a:latin typeface="Impact" panose="020B0806030902050204" pitchFamily="34" charset="0"/>
                <a:ea typeface="+mn-ea"/>
              </a:endParaRPr>
            </a:p>
          </p:txBody>
        </p:sp>
        <p:sp>
          <p:nvSpPr>
            <p:cNvPr id="18" name="TextBox 1"/>
            <p:cNvSpPr txBox="1"/>
            <p:nvPr/>
          </p:nvSpPr>
          <p:spPr>
            <a:xfrm>
              <a:off x="6084168" y="1814169"/>
              <a:ext cx="2520000" cy="400110"/>
            </a:xfrm>
            <a:prstGeom prst="rect">
              <a:avLst/>
            </a:prstGeom>
          </p:spPr>
          <p:txBody>
            <a:bodyPr wrap="square">
              <a:spAutoFit/>
            </a:bodyPr>
            <a:lstStyle>
              <a:defPPr>
                <a:defRPr lang="en-US"/>
              </a:defPPr>
              <a:lvl1pPr>
                <a:defRPr sz="2400" b="1" spc="225">
                  <a:solidFill>
                    <a:schemeClr val="tx2"/>
                  </a:solidFill>
                  <a:latin typeface="微软雅黑" panose="020B0503020204020204" charset="-122"/>
                  <a:ea typeface="微软雅黑" panose="020B0503020204020204" charset="-122"/>
                </a:defRPr>
              </a:lvl1pPr>
            </a:lstStyle>
            <a:p>
              <a:r>
                <a:rPr lang="zh-CN" altLang="en-US" sz="2000" b="0" dirty="0"/>
                <a:t>调用资源非常麻烦</a:t>
              </a:r>
              <a:endParaRPr lang="zh-CN" altLang="en-US" sz="2000" b="0" dirty="0">
                <a:sym typeface="+mn-lt"/>
              </a:endParaRPr>
            </a:p>
          </p:txBody>
        </p:sp>
      </p:grpSp>
      <p:cxnSp>
        <p:nvCxnSpPr>
          <p:cNvPr id="19" name="直接连接符 18"/>
          <p:cNvCxnSpPr/>
          <p:nvPr/>
        </p:nvCxnSpPr>
        <p:spPr>
          <a:xfrm>
            <a:off x="608583" y="2134368"/>
            <a:ext cx="2520000" cy="0"/>
          </a:xfrm>
          <a:prstGeom prst="line">
            <a:avLst/>
          </a:prstGeom>
          <a:ln w="12700">
            <a:solidFill>
              <a:srgbClr val="D73E4A"/>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536002" y="2134368"/>
            <a:ext cx="2520000" cy="0"/>
          </a:xfrm>
          <a:prstGeom prst="line">
            <a:avLst/>
          </a:prstGeom>
          <a:ln w="12700">
            <a:solidFill>
              <a:srgbClr val="D73E4A"/>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8563724" y="2134368"/>
            <a:ext cx="2520000" cy="0"/>
          </a:xfrm>
          <a:prstGeom prst="line">
            <a:avLst/>
          </a:prstGeom>
          <a:ln w="12700">
            <a:solidFill>
              <a:srgbClr val="D73E4A"/>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251519" y="191441"/>
            <a:ext cx="5640117" cy="713508"/>
            <a:chOff x="251519" y="191441"/>
            <a:chExt cx="5640117" cy="713508"/>
          </a:xfrm>
        </p:grpSpPr>
        <p:sp>
          <p:nvSpPr>
            <p:cNvPr id="23" name="标题 1"/>
            <p:cNvSpPr txBox="1"/>
            <p:nvPr/>
          </p:nvSpPr>
          <p:spPr>
            <a:xfrm>
              <a:off x="251519" y="191441"/>
              <a:ext cx="5640117"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资源</a:t>
              </a:r>
              <a:r>
                <a:rPr lang="en-US" altLang="zh-CN" sz="3200" dirty="0">
                  <a:sym typeface="+mn-ea"/>
                </a:rPr>
                <a:t>-</a:t>
              </a:r>
              <a:r>
                <a:rPr lang="zh-CN" altLang="en-US" sz="3200" dirty="0">
                  <a:sym typeface="+mn-ea"/>
                </a:rPr>
                <a:t>痛点</a:t>
              </a:r>
              <a:endParaRPr lang="zh-CN" altLang="en-US" sz="3200" dirty="0">
                <a:sym typeface="+mn-ea"/>
              </a:endParaRPr>
            </a:p>
          </p:txBody>
        </p:sp>
        <p:sp>
          <p:nvSpPr>
            <p:cNvPr id="24" name="矩形 23"/>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385552" y="-6122"/>
            <a:ext cx="7806448" cy="6914908"/>
          </a:xfrm>
          <a:custGeom>
            <a:avLst/>
            <a:gdLst>
              <a:gd name="connsiteX0" fmla="*/ 0 w 6889508"/>
              <a:gd name="connsiteY0" fmla="*/ 0 h 6889508"/>
              <a:gd name="connsiteX1" fmla="*/ 6889508 w 6889508"/>
              <a:gd name="connsiteY1" fmla="*/ 0 h 6889508"/>
              <a:gd name="connsiteX2" fmla="*/ 6889508 w 6889508"/>
              <a:gd name="connsiteY2" fmla="*/ 6889508 h 6889508"/>
              <a:gd name="connsiteX3" fmla="*/ 0 w 6889508"/>
              <a:gd name="connsiteY3" fmla="*/ 6889508 h 6889508"/>
              <a:gd name="connsiteX4" fmla="*/ 0 w 6889508"/>
              <a:gd name="connsiteY4" fmla="*/ 0 h 6889508"/>
              <a:gd name="connsiteX0-1" fmla="*/ 2933700 w 6889508"/>
              <a:gd name="connsiteY0-2" fmla="*/ 25400 h 6889508"/>
              <a:gd name="connsiteX1-3" fmla="*/ 6889508 w 6889508"/>
              <a:gd name="connsiteY1-4" fmla="*/ 0 h 6889508"/>
              <a:gd name="connsiteX2-5" fmla="*/ 6889508 w 6889508"/>
              <a:gd name="connsiteY2-6" fmla="*/ 6889508 h 6889508"/>
              <a:gd name="connsiteX3-7" fmla="*/ 0 w 6889508"/>
              <a:gd name="connsiteY3-8" fmla="*/ 6889508 h 6889508"/>
              <a:gd name="connsiteX4-9" fmla="*/ 2933700 w 6889508"/>
              <a:gd name="connsiteY4-10" fmla="*/ 25400 h 6889508"/>
              <a:gd name="connsiteX0-11" fmla="*/ 1397000 w 5352808"/>
              <a:gd name="connsiteY0-12" fmla="*/ 25400 h 6902208"/>
              <a:gd name="connsiteX1-13" fmla="*/ 5352808 w 5352808"/>
              <a:gd name="connsiteY1-14" fmla="*/ 0 h 6902208"/>
              <a:gd name="connsiteX2-15" fmla="*/ 5352808 w 5352808"/>
              <a:gd name="connsiteY2-16" fmla="*/ 6889508 h 6902208"/>
              <a:gd name="connsiteX3-17" fmla="*/ 0 w 5352808"/>
              <a:gd name="connsiteY3-18" fmla="*/ 6902208 h 6902208"/>
              <a:gd name="connsiteX4-19" fmla="*/ 1397000 w 5352808"/>
              <a:gd name="connsiteY4-20" fmla="*/ 25400 h 6902208"/>
              <a:gd name="connsiteX0-21" fmla="*/ 1816100 w 5352808"/>
              <a:gd name="connsiteY0-22" fmla="*/ 0 h 6914908"/>
              <a:gd name="connsiteX1-23" fmla="*/ 5352808 w 5352808"/>
              <a:gd name="connsiteY1-24" fmla="*/ 12700 h 6914908"/>
              <a:gd name="connsiteX2-25" fmla="*/ 5352808 w 5352808"/>
              <a:gd name="connsiteY2-26" fmla="*/ 6902208 h 6914908"/>
              <a:gd name="connsiteX3-27" fmla="*/ 0 w 5352808"/>
              <a:gd name="connsiteY3-28" fmla="*/ 6914908 h 6914908"/>
              <a:gd name="connsiteX4-29" fmla="*/ 1816100 w 5352808"/>
              <a:gd name="connsiteY4-30" fmla="*/ 0 h 69149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52808" h="6914908">
                <a:moveTo>
                  <a:pt x="1816100" y="0"/>
                </a:moveTo>
                <a:lnTo>
                  <a:pt x="5352808" y="12700"/>
                </a:lnTo>
                <a:lnTo>
                  <a:pt x="5352808" y="6902208"/>
                </a:lnTo>
                <a:lnTo>
                  <a:pt x="0" y="6914908"/>
                </a:lnTo>
                <a:lnTo>
                  <a:pt x="1816100" y="0"/>
                </a:lnTo>
                <a:close/>
              </a:path>
            </a:pathLst>
          </a:custGeom>
          <a:solidFill>
            <a:srgbClr val="D73E4A">
              <a:alpha val="91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8994494" y="1996756"/>
            <a:ext cx="2305685" cy="3467735"/>
          </a:xfrm>
          <a:prstGeom prst="rect">
            <a:avLst/>
          </a:prstGeom>
          <a:noFill/>
        </p:spPr>
        <p:txBody>
          <a:bodyPr wrap="none" lIns="0"/>
          <a:lstStyle/>
          <a:p>
            <a:pPr marL="387350" indent="-387350">
              <a:lnSpc>
                <a:spcPct val="200000"/>
              </a:lnSpc>
              <a:buFont typeface="Arial" panose="020B0604020202020204" pitchFamily="34" charset="0"/>
              <a:buChar char="•"/>
            </a:pPr>
            <a:r>
              <a:rPr lang="zh-CN" altLang="en-US" sz="2400" b="1" dirty="0">
                <a:solidFill>
                  <a:schemeClr val="bg1"/>
                </a:solidFill>
              </a:rPr>
              <a:t>一个账号登陆</a:t>
            </a:r>
            <a:endParaRPr lang="zh-CN" altLang="en-US" sz="2400" b="1" dirty="0">
              <a:solidFill>
                <a:schemeClr val="bg1"/>
              </a:solidFill>
            </a:endParaRPr>
          </a:p>
          <a:p>
            <a:pPr marL="387350" indent="-387350">
              <a:lnSpc>
                <a:spcPct val="200000"/>
              </a:lnSpc>
              <a:buFont typeface="Arial" panose="020B0604020202020204" pitchFamily="34" charset="0"/>
              <a:buChar char="•"/>
            </a:pPr>
            <a:r>
              <a:rPr lang="zh-CN" altLang="en-US" sz="2400" b="1" dirty="0">
                <a:solidFill>
                  <a:schemeClr val="bg1"/>
                </a:solidFill>
              </a:rPr>
              <a:t>资源快速搜索</a:t>
            </a:r>
            <a:endParaRPr lang="en-US" altLang="zh-CN" sz="2400" b="1" dirty="0">
              <a:solidFill>
                <a:schemeClr val="bg1"/>
              </a:solidFill>
            </a:endParaRPr>
          </a:p>
          <a:p>
            <a:pPr marL="387350" indent="-387350">
              <a:lnSpc>
                <a:spcPct val="200000"/>
              </a:lnSpc>
              <a:buFont typeface="Arial" panose="020B0604020202020204" pitchFamily="34" charset="0"/>
              <a:buChar char="•"/>
            </a:pPr>
            <a:r>
              <a:rPr lang="zh-CN" altLang="zh-CN" sz="2400" b="1" dirty="0">
                <a:solidFill>
                  <a:schemeClr val="bg1"/>
                </a:solidFill>
              </a:rPr>
              <a:t>资源免费使用</a:t>
            </a:r>
            <a:endParaRPr lang="zh-CN" altLang="zh-CN" sz="2400" b="1" dirty="0">
              <a:solidFill>
                <a:schemeClr val="bg1"/>
              </a:solidFill>
            </a:endParaRPr>
          </a:p>
          <a:p>
            <a:pPr marL="387350" indent="-387350">
              <a:lnSpc>
                <a:spcPct val="200000"/>
              </a:lnSpc>
              <a:buFont typeface="Arial" panose="020B0604020202020204" pitchFamily="34" charset="0"/>
              <a:buChar char="•"/>
            </a:pPr>
            <a:r>
              <a:rPr lang="zh-CN" altLang="zh-CN" sz="2400" b="1" dirty="0">
                <a:solidFill>
                  <a:schemeClr val="bg1"/>
                </a:solidFill>
              </a:rPr>
              <a:t>海量优质资源</a:t>
            </a:r>
            <a:endParaRPr lang="zh-CN" altLang="zh-CN" sz="2400" b="1" dirty="0">
              <a:solidFill>
                <a:schemeClr val="bg1"/>
              </a:solidFill>
            </a:endParaRPr>
          </a:p>
          <a:p>
            <a:pPr marL="387350" indent="-387350" algn="r">
              <a:lnSpc>
                <a:spcPct val="150000"/>
              </a:lnSpc>
              <a:buFont typeface="Arial" panose="020B0604020202020204" pitchFamily="34" charset="0"/>
              <a:buChar char="•"/>
            </a:pPr>
            <a:endParaRPr lang="zh-CN" sz="2400" b="1" dirty="0">
              <a:solidFill>
                <a:schemeClr val="bg1"/>
              </a:solidFill>
            </a:endParaRPr>
          </a:p>
        </p:txBody>
      </p:sp>
      <p:pic>
        <p:nvPicPr>
          <p:cNvPr id="7" name="图片 6"/>
          <p:cNvPicPr>
            <a:picLocks noChangeAspect="1"/>
          </p:cNvPicPr>
          <p:nvPr/>
        </p:nvPicPr>
        <p:blipFill>
          <a:blip r:embed="rId1"/>
          <a:stretch>
            <a:fillRect/>
          </a:stretch>
        </p:blipFill>
        <p:spPr>
          <a:xfrm>
            <a:off x="251519" y="1323320"/>
            <a:ext cx="8069692" cy="4535205"/>
          </a:xfrm>
          <a:prstGeom prst="rect">
            <a:avLst/>
          </a:prstGeom>
        </p:spPr>
      </p:pic>
      <p:grpSp>
        <p:nvGrpSpPr>
          <p:cNvPr id="8" name="组合 7"/>
          <p:cNvGrpSpPr/>
          <p:nvPr/>
        </p:nvGrpSpPr>
        <p:grpSpPr>
          <a:xfrm>
            <a:off x="251519" y="191441"/>
            <a:ext cx="5640117" cy="713508"/>
            <a:chOff x="251519" y="191441"/>
            <a:chExt cx="5640117" cy="713508"/>
          </a:xfrm>
        </p:grpSpPr>
        <p:sp>
          <p:nvSpPr>
            <p:cNvPr id="11" name="标题 1"/>
            <p:cNvSpPr txBox="1"/>
            <p:nvPr/>
          </p:nvSpPr>
          <p:spPr>
            <a:xfrm>
              <a:off x="251519" y="191441"/>
              <a:ext cx="5640117"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en-US" altLang="zh-CN" sz="3200" dirty="0">
                  <a:sym typeface="+mn-ea"/>
                </a:rPr>
                <a:t>1.</a:t>
              </a:r>
              <a:r>
                <a:rPr lang="zh-CN" altLang="en-US" sz="3200" dirty="0">
                  <a:sym typeface="+mn-ea"/>
                </a:rPr>
                <a:t>如何解决资源付费问题？</a:t>
              </a:r>
              <a:endParaRPr lang="zh-CN" altLang="en-US" sz="3200" dirty="0">
                <a:sym typeface="+mn-ea"/>
              </a:endParaRPr>
            </a:p>
          </p:txBody>
        </p:sp>
        <p:sp>
          <p:nvSpPr>
            <p:cNvPr id="12" name="矩形 11"/>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308202" y="1123632"/>
            <a:ext cx="3432810" cy="5341620"/>
            <a:chOff x="5641285" y="1123632"/>
            <a:chExt cx="3432810" cy="5341620"/>
          </a:xfrm>
        </p:grpSpPr>
        <p:pic>
          <p:nvPicPr>
            <p:cNvPr id="3" name="图片 2"/>
            <p:cNvPicPr/>
            <p:nvPr/>
          </p:nvPicPr>
          <p:blipFill>
            <a:blip r:embed="rId1"/>
            <a:stretch>
              <a:fillRect/>
            </a:stretch>
          </p:blipFill>
          <p:spPr>
            <a:xfrm>
              <a:off x="5641285" y="1123632"/>
              <a:ext cx="3432810" cy="5341620"/>
            </a:xfrm>
            <a:prstGeom prst="rect">
              <a:avLst/>
            </a:prstGeom>
          </p:spPr>
        </p:pic>
        <p:pic>
          <p:nvPicPr>
            <p:cNvPr id="4" name="图片 3" descr="345b26fd7094ba47c806da24ed2e3ee0"/>
            <p:cNvPicPr>
              <a:picLocks noChangeAspect="1"/>
            </p:cNvPicPr>
            <p:nvPr/>
          </p:nvPicPr>
          <p:blipFill>
            <a:blip r:embed="rId2"/>
            <a:stretch>
              <a:fillRect/>
            </a:stretch>
          </p:blipFill>
          <p:spPr>
            <a:xfrm>
              <a:off x="6280412" y="1898015"/>
              <a:ext cx="2154555" cy="3792855"/>
            </a:xfrm>
            <a:prstGeom prst="rect">
              <a:avLst/>
            </a:prstGeom>
          </p:spPr>
        </p:pic>
      </p:grpSp>
      <p:pic>
        <p:nvPicPr>
          <p:cNvPr id="2" name="图片 1"/>
          <p:cNvPicPr>
            <a:picLocks noChangeAspect="1"/>
          </p:cNvPicPr>
          <p:nvPr/>
        </p:nvPicPr>
        <p:blipFill>
          <a:blip r:embed="rId3"/>
          <a:stretch>
            <a:fillRect/>
          </a:stretch>
        </p:blipFill>
        <p:spPr>
          <a:xfrm>
            <a:off x="356161" y="2231707"/>
            <a:ext cx="5251387" cy="3125470"/>
          </a:xfrm>
          <a:prstGeom prst="rect">
            <a:avLst/>
          </a:prstGeom>
        </p:spPr>
      </p:pic>
      <p:sp>
        <p:nvSpPr>
          <p:cNvPr id="5" name="标题 4"/>
          <p:cNvSpPr>
            <a:spLocks noGrp="1"/>
          </p:cNvSpPr>
          <p:nvPr>
            <p:ph type="title"/>
          </p:nvPr>
        </p:nvSpPr>
        <p:spPr>
          <a:xfrm>
            <a:off x="143339" y="-2127358"/>
            <a:ext cx="11809312" cy="921493"/>
          </a:xfrm>
        </p:spPr>
        <p:txBody>
          <a:bodyPr/>
          <a:lstStyle/>
          <a:p>
            <a:r>
              <a:rPr lang="en-US" altLang="zh-CN" dirty="0"/>
              <a:t>2</a:t>
            </a:r>
            <a:r>
              <a:rPr lang="zh-CN" altLang="en-US" dirty="0"/>
              <a:t>、如何解决缺乏体系资源的问题？</a:t>
            </a:r>
            <a:endParaRPr lang="zh-CN" altLang="en-US" dirty="0"/>
          </a:p>
        </p:txBody>
      </p:sp>
      <p:grpSp>
        <p:nvGrpSpPr>
          <p:cNvPr id="9" name="组合 8"/>
          <p:cNvGrpSpPr/>
          <p:nvPr/>
        </p:nvGrpSpPr>
        <p:grpSpPr>
          <a:xfrm>
            <a:off x="251519" y="191441"/>
            <a:ext cx="6028893" cy="713508"/>
            <a:chOff x="251519" y="191441"/>
            <a:chExt cx="6028893" cy="713508"/>
          </a:xfrm>
        </p:grpSpPr>
        <p:sp>
          <p:nvSpPr>
            <p:cNvPr id="10" name="标题 1"/>
            <p:cNvSpPr txBox="1"/>
            <p:nvPr/>
          </p:nvSpPr>
          <p:spPr>
            <a:xfrm>
              <a:off x="251519" y="191441"/>
              <a:ext cx="6028893"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en-US" altLang="zh-CN" sz="3200" dirty="0">
                  <a:sym typeface="+mn-ea"/>
                </a:rPr>
                <a:t>2.</a:t>
              </a:r>
              <a:r>
                <a:rPr lang="zh-CN" altLang="en-US" sz="3200" dirty="0">
                  <a:sym typeface="+mn-ea"/>
                </a:rPr>
                <a:t>如何解决缺乏体系资源的问题？</a:t>
              </a:r>
              <a:endParaRPr lang="zh-CN" altLang="en-US" sz="3200" dirty="0">
                <a:sym typeface="+mn-ea"/>
              </a:endParaRPr>
            </a:p>
          </p:txBody>
        </p:sp>
        <p:sp>
          <p:nvSpPr>
            <p:cNvPr id="11" name="矩形 10"/>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8531960" y="2231707"/>
            <a:ext cx="3303879" cy="2981424"/>
            <a:chOff x="8888121" y="2231707"/>
            <a:chExt cx="3303879" cy="2981424"/>
          </a:xfrm>
        </p:grpSpPr>
        <p:sp>
          <p:nvSpPr>
            <p:cNvPr id="12" name="文本框 11"/>
            <p:cNvSpPr txBox="1"/>
            <p:nvPr/>
          </p:nvSpPr>
          <p:spPr>
            <a:xfrm>
              <a:off x="9173373" y="2231707"/>
              <a:ext cx="3018627" cy="2981424"/>
            </a:xfrm>
            <a:prstGeom prst="rect">
              <a:avLst/>
            </a:prstGeom>
            <a:noFill/>
          </p:spPr>
          <p:txBody>
            <a:bodyPr wrap="none"/>
            <a:lstStyle/>
            <a:p>
              <a:r>
                <a:rPr lang="zh-CN" altLang="en-US" sz="2600" b="1" dirty="0">
                  <a:sym typeface="+mn-ea"/>
                </a:rPr>
                <a:t>优质资源自动推送</a:t>
              </a:r>
              <a:endParaRPr lang="zh-CN" altLang="en-US" sz="2600" b="1" dirty="0">
                <a:sym typeface="+mn-ea"/>
              </a:endParaRPr>
            </a:p>
            <a:p>
              <a:pPr algn="l" fontAlgn="auto">
                <a:lnSpc>
                  <a:spcPct val="100000"/>
                </a:lnSpc>
              </a:pPr>
              <a:endParaRPr lang="en-US" altLang="zh-CN" sz="2600" b="1" dirty="0"/>
            </a:p>
            <a:p>
              <a:r>
                <a:rPr lang="zh-CN" altLang="en-US" sz="2600" b="1" dirty="0"/>
                <a:t>到章到节快速搜索</a:t>
              </a:r>
              <a:endParaRPr lang="en-US" altLang="zh-CN" sz="2600" b="1" dirty="0"/>
            </a:p>
            <a:p>
              <a:endParaRPr lang="en-US" altLang="zh-CN" sz="2600" b="1" dirty="0"/>
            </a:p>
            <a:p>
              <a:r>
                <a:rPr lang="zh-CN" altLang="en-US" sz="2600" b="1" dirty="0"/>
                <a:t>云盘资源便捷查看</a:t>
              </a:r>
              <a:endParaRPr lang="en-US" altLang="zh-CN" sz="2600" b="1" dirty="0"/>
            </a:p>
            <a:p>
              <a:endParaRPr lang="en-US" altLang="zh-CN" sz="2600" b="1" dirty="0"/>
            </a:p>
            <a:p>
              <a:r>
                <a:rPr lang="zh-CN" altLang="en-US" sz="2600" b="1" dirty="0"/>
                <a:t>精品资源一键收藏</a:t>
              </a:r>
              <a:endParaRPr lang="zh-CN" altLang="en-US" sz="2600" b="1" dirty="0"/>
            </a:p>
            <a:p>
              <a:endParaRPr lang="zh-CN" altLang="en-US" sz="2600" b="1" dirty="0"/>
            </a:p>
            <a:p>
              <a:endParaRPr lang="zh-CN" altLang="en-US" sz="2600" b="1" dirty="0"/>
            </a:p>
          </p:txBody>
        </p:sp>
        <p:sp>
          <p:nvSpPr>
            <p:cNvPr id="13" name="椭圆 12"/>
            <p:cNvSpPr/>
            <p:nvPr/>
          </p:nvSpPr>
          <p:spPr>
            <a:xfrm>
              <a:off x="8888121" y="2357085"/>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dirty="0">
                <a:solidFill>
                  <a:schemeClr val="lt1"/>
                </a:solidFill>
                <a:latin typeface="+mn-ea"/>
              </a:endParaRPr>
            </a:p>
          </p:txBody>
        </p:sp>
        <p:sp>
          <p:nvSpPr>
            <p:cNvPr id="14" name="椭圆 13"/>
            <p:cNvSpPr/>
            <p:nvPr/>
          </p:nvSpPr>
          <p:spPr>
            <a:xfrm>
              <a:off x="8888121" y="3202388"/>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
          <p:nvSpPr>
            <p:cNvPr id="15" name="椭圆 14"/>
            <p:cNvSpPr/>
            <p:nvPr/>
          </p:nvSpPr>
          <p:spPr>
            <a:xfrm>
              <a:off x="8888121" y="3943165"/>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
          <p:nvSpPr>
            <p:cNvPr id="16" name="椭圆 15"/>
            <p:cNvSpPr/>
            <p:nvPr/>
          </p:nvSpPr>
          <p:spPr>
            <a:xfrm>
              <a:off x="8888121" y="4718744"/>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6378902" y="1745134"/>
            <a:ext cx="5466080" cy="921493"/>
          </a:xfrm>
          <a:prstGeom prst="rect">
            <a:avLst/>
          </a:prstGeom>
          <a:noFill/>
        </p:spPr>
        <p:txBody>
          <a:bodyPr wrap="none" lIns="0"/>
          <a:lstStyle/>
          <a:p>
            <a:pPr>
              <a:lnSpc>
                <a:spcPct val="200000"/>
              </a:lnSpc>
            </a:pPr>
            <a:r>
              <a:rPr lang="zh-CN" altLang="en-US" sz="2400" b="1" dirty="0">
                <a:solidFill>
                  <a:srgbClr val="C00000"/>
                </a:solidFill>
                <a:sym typeface="+mn-ea"/>
              </a:rPr>
              <a:t>课堂教学环节上，我的资源随取随用</a:t>
            </a:r>
            <a:endParaRPr lang="zh-CN" altLang="en-US" sz="2400" b="1" dirty="0">
              <a:solidFill>
                <a:srgbClr val="C00000"/>
              </a:solidFill>
            </a:endParaRPr>
          </a:p>
        </p:txBody>
      </p:sp>
      <p:pic>
        <p:nvPicPr>
          <p:cNvPr id="2" name="图片 1"/>
          <p:cNvPicPr>
            <a:picLocks noChangeAspect="1"/>
          </p:cNvPicPr>
          <p:nvPr/>
        </p:nvPicPr>
        <p:blipFill>
          <a:blip r:embed="rId1"/>
          <a:stretch>
            <a:fillRect/>
          </a:stretch>
        </p:blipFill>
        <p:spPr>
          <a:xfrm>
            <a:off x="347018" y="2706890"/>
            <a:ext cx="5748982" cy="2830412"/>
          </a:xfrm>
          <a:prstGeom prst="rect">
            <a:avLst/>
          </a:prstGeom>
        </p:spPr>
      </p:pic>
      <p:pic>
        <p:nvPicPr>
          <p:cNvPr id="3" name="图片 2"/>
          <p:cNvPicPr>
            <a:picLocks noChangeAspect="1"/>
          </p:cNvPicPr>
          <p:nvPr/>
        </p:nvPicPr>
        <p:blipFill>
          <a:blip r:embed="rId2"/>
          <a:stretch>
            <a:fillRect/>
          </a:stretch>
        </p:blipFill>
        <p:spPr>
          <a:xfrm>
            <a:off x="6378902" y="2704567"/>
            <a:ext cx="5466080" cy="2832735"/>
          </a:xfrm>
          <a:prstGeom prst="rect">
            <a:avLst/>
          </a:prstGeom>
        </p:spPr>
      </p:pic>
      <p:sp>
        <p:nvSpPr>
          <p:cNvPr id="4" name="标题 3"/>
          <p:cNvSpPr>
            <a:spLocks noGrp="1"/>
          </p:cNvSpPr>
          <p:nvPr>
            <p:ph type="title"/>
          </p:nvPr>
        </p:nvSpPr>
        <p:spPr>
          <a:xfrm>
            <a:off x="143339" y="-1362153"/>
            <a:ext cx="11809312" cy="921493"/>
          </a:xfrm>
        </p:spPr>
        <p:txBody>
          <a:bodyPr/>
          <a:lstStyle/>
          <a:p>
            <a:r>
              <a:rPr lang="en-US" altLang="zh-CN" dirty="0"/>
              <a:t>3</a:t>
            </a:r>
            <a:r>
              <a:rPr lang="zh-CN" altLang="en-US" dirty="0"/>
              <a:t>、如何解决资源调用问题？</a:t>
            </a:r>
            <a:endParaRPr lang="zh-CN" altLang="en-US" dirty="0"/>
          </a:p>
        </p:txBody>
      </p:sp>
      <p:sp>
        <p:nvSpPr>
          <p:cNvPr id="8" name="文本框 7"/>
          <p:cNvSpPr txBox="1"/>
          <p:nvPr/>
        </p:nvSpPr>
        <p:spPr>
          <a:xfrm>
            <a:off x="356161" y="1745133"/>
            <a:ext cx="5289895" cy="845679"/>
          </a:xfrm>
          <a:prstGeom prst="rect">
            <a:avLst/>
          </a:prstGeom>
          <a:noFill/>
        </p:spPr>
        <p:txBody>
          <a:bodyPr wrap="none" lIns="0"/>
          <a:lstStyle/>
          <a:p>
            <a:pPr>
              <a:lnSpc>
                <a:spcPct val="200000"/>
              </a:lnSpc>
            </a:pPr>
            <a:r>
              <a:rPr lang="zh-CN" altLang="zh-CN" sz="2400" b="1" dirty="0">
                <a:solidFill>
                  <a:srgbClr val="C00000"/>
                </a:solidFill>
                <a:sym typeface="+mn-ea"/>
              </a:rPr>
              <a:t>导学、备课、检测一键调用我的资源</a:t>
            </a:r>
            <a:endParaRPr lang="zh-CN" altLang="zh-CN" sz="2400" b="1" dirty="0">
              <a:solidFill>
                <a:srgbClr val="C00000"/>
              </a:solidFill>
              <a:sym typeface="+mn-ea"/>
            </a:endParaRPr>
          </a:p>
        </p:txBody>
      </p:sp>
      <p:grpSp>
        <p:nvGrpSpPr>
          <p:cNvPr id="10" name="组合 9"/>
          <p:cNvGrpSpPr/>
          <p:nvPr/>
        </p:nvGrpSpPr>
        <p:grpSpPr>
          <a:xfrm>
            <a:off x="251519" y="191441"/>
            <a:ext cx="6028893" cy="713508"/>
            <a:chOff x="251519" y="191441"/>
            <a:chExt cx="6028893" cy="713508"/>
          </a:xfrm>
        </p:grpSpPr>
        <p:sp>
          <p:nvSpPr>
            <p:cNvPr id="11" name="标题 1"/>
            <p:cNvSpPr txBox="1"/>
            <p:nvPr/>
          </p:nvSpPr>
          <p:spPr>
            <a:xfrm>
              <a:off x="251519" y="191441"/>
              <a:ext cx="6028893"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en-US" altLang="zh-CN" sz="3200" dirty="0">
                  <a:sym typeface="+mn-ea"/>
                </a:rPr>
                <a:t>3.</a:t>
              </a:r>
              <a:r>
                <a:rPr lang="zh-CN" altLang="en-US" sz="3200" dirty="0">
                  <a:sym typeface="+mn-ea"/>
                </a:rPr>
                <a:t>如何解决资源调用问题？</a:t>
              </a:r>
              <a:endParaRPr lang="zh-CN" altLang="en-US" sz="3200" dirty="0">
                <a:sym typeface="+mn-ea"/>
              </a:endParaRPr>
            </a:p>
          </p:txBody>
        </p:sp>
        <p:sp>
          <p:nvSpPr>
            <p:cNvPr id="12" name="矩形 11"/>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267450" y="5090160"/>
            <a:ext cx="5924550" cy="1733550"/>
          </a:xfrm>
          <a:prstGeom prst="rect">
            <a:avLst/>
          </a:prstGeom>
        </p:spPr>
      </p:pic>
      <p:pic>
        <p:nvPicPr>
          <p:cNvPr id="10" name="图片 9"/>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842" y="4990147"/>
            <a:ext cx="5972175" cy="1838325"/>
          </a:xfrm>
          <a:prstGeom prst="rect">
            <a:avLst/>
          </a:prstGeom>
        </p:spPr>
      </p:pic>
      <p:grpSp>
        <p:nvGrpSpPr>
          <p:cNvPr id="26" name="组合 25"/>
          <p:cNvGrpSpPr/>
          <p:nvPr/>
        </p:nvGrpSpPr>
        <p:grpSpPr>
          <a:xfrm>
            <a:off x="251519" y="191441"/>
            <a:ext cx="6028893" cy="713508"/>
            <a:chOff x="251519" y="191441"/>
            <a:chExt cx="6028893" cy="713508"/>
          </a:xfrm>
        </p:grpSpPr>
        <p:sp>
          <p:nvSpPr>
            <p:cNvPr id="27" name="标题 1"/>
            <p:cNvSpPr txBox="1"/>
            <p:nvPr/>
          </p:nvSpPr>
          <p:spPr>
            <a:xfrm>
              <a:off x="251519" y="191441"/>
              <a:ext cx="6028893"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课堂</a:t>
              </a:r>
              <a:endParaRPr lang="zh-CN" altLang="en-US" sz="3200" dirty="0">
                <a:sym typeface="+mn-ea"/>
              </a:endParaRPr>
            </a:p>
          </p:txBody>
        </p:sp>
        <p:sp>
          <p:nvSpPr>
            <p:cNvPr id="29" name="矩形 28"/>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30"/>
          <p:cNvSpPr txBox="1"/>
          <p:nvPr/>
        </p:nvSpPr>
        <p:spPr>
          <a:xfrm>
            <a:off x="2863056" y="1854255"/>
            <a:ext cx="12192000" cy="2186585"/>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pPr fontAlgn="auto">
              <a:lnSpc>
                <a:spcPts val="5000"/>
              </a:lnSpc>
            </a:pPr>
            <a:r>
              <a:rPr lang="zh-CN" altLang="en-US" sz="2800" b="1" dirty="0">
                <a:solidFill>
                  <a:srgbClr val="D73E4A"/>
                </a:solidFill>
                <a:latin typeface="+mn-lt"/>
              </a:rPr>
              <a:t>痛点一：</a:t>
            </a:r>
            <a:r>
              <a:rPr lang="zh-CN" altLang="en-US" sz="2800" b="1" dirty="0"/>
              <a:t>课堂趣味性不足，学生积极性不高</a:t>
            </a:r>
            <a:endParaRPr lang="en-US" altLang="zh-CN" sz="2800" b="1" dirty="0"/>
          </a:p>
          <a:p>
            <a:pPr fontAlgn="auto">
              <a:lnSpc>
                <a:spcPts val="5000"/>
              </a:lnSpc>
            </a:pPr>
            <a:r>
              <a:rPr lang="zh-CN" altLang="en-US" sz="2800" b="1" dirty="0">
                <a:solidFill>
                  <a:srgbClr val="D73E4A"/>
                </a:solidFill>
              </a:rPr>
              <a:t>痛点二：</a:t>
            </a:r>
            <a:r>
              <a:rPr lang="zh-CN" altLang="en-US" sz="2800" b="1" dirty="0"/>
              <a:t>走下讲台无法控制板书 </a:t>
            </a:r>
            <a:endParaRPr lang="zh-CN" altLang="en-US" sz="2800" b="1" dirty="0">
              <a:sym typeface="+mn-ea"/>
            </a:endParaRPr>
          </a:p>
          <a:p>
            <a:pPr>
              <a:lnSpc>
                <a:spcPts val="5000"/>
              </a:lnSpc>
            </a:pPr>
            <a:r>
              <a:rPr lang="zh-CN" altLang="en-US" sz="2800" b="1" dirty="0">
                <a:solidFill>
                  <a:srgbClr val="D73E4A"/>
                </a:solidFill>
              </a:rPr>
              <a:t>痛点三：</a:t>
            </a:r>
            <a:r>
              <a:rPr lang="zh-CN" altLang="en-US" sz="2800" b="1" dirty="0"/>
              <a:t>课堂记录无法保存</a:t>
            </a:r>
            <a:endParaRPr lang="zh-CN" altLang="en-US" sz="2800" b="1" dirty="0">
              <a:sym typeface="+mn-ea"/>
            </a:endParaRPr>
          </a:p>
          <a:p>
            <a:pPr fontAlgn="auto">
              <a:lnSpc>
                <a:spcPts val="5000"/>
              </a:lnSpc>
            </a:pPr>
            <a:endParaRPr lang="zh-CN" altLang="en-US" sz="3200" b="1" dirty="0">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45"/>
          <p:cNvSpPr/>
          <p:nvPr/>
        </p:nvSpPr>
        <p:spPr bwMode="auto">
          <a:xfrm>
            <a:off x="4040582" y="4124317"/>
            <a:ext cx="1954490" cy="86250"/>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p:spPr>
        <p:txBody>
          <a:bodyPr vert="horz" wrap="square" lIns="91416" tIns="45708" rIns="91416" bIns="45708" numCol="1" anchor="t" anchorCtr="0" compatLnSpc="1"/>
          <a:lstStyle/>
          <a:p>
            <a:endParaRPr lang="id-ID" sz="2420" dirty="0">
              <a:latin typeface="Nunito Light" charset="0"/>
            </a:endParaRPr>
          </a:p>
        </p:txBody>
      </p:sp>
      <p:sp>
        <p:nvSpPr>
          <p:cNvPr id="12" name="Freeform 46"/>
          <p:cNvSpPr/>
          <p:nvPr/>
        </p:nvSpPr>
        <p:spPr bwMode="auto">
          <a:xfrm>
            <a:off x="5966329" y="4124317"/>
            <a:ext cx="1954490" cy="86250"/>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p:spPr>
        <p:txBody>
          <a:bodyPr vert="horz" wrap="square" lIns="91416" tIns="45708" rIns="91416" bIns="45708" numCol="1" anchor="t" anchorCtr="0" compatLnSpc="1"/>
          <a:lstStyle/>
          <a:p>
            <a:endParaRPr lang="id-ID" sz="2420" dirty="0">
              <a:latin typeface="Nunito Light" charset="0"/>
            </a:endParaRPr>
          </a:p>
        </p:txBody>
      </p:sp>
      <p:sp>
        <p:nvSpPr>
          <p:cNvPr id="13" name="Freeform 47"/>
          <p:cNvSpPr/>
          <p:nvPr/>
        </p:nvSpPr>
        <p:spPr bwMode="auto">
          <a:xfrm>
            <a:off x="4423077" y="1976916"/>
            <a:ext cx="3143988" cy="2154036"/>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p:spPr>
        <p:txBody>
          <a:bodyPr vert="horz" wrap="square" lIns="91416" tIns="45708" rIns="91416" bIns="45708" numCol="1" anchor="t" anchorCtr="0" compatLnSpc="1"/>
          <a:lstStyle/>
          <a:p>
            <a:endParaRPr lang="id-ID" sz="2420" dirty="0">
              <a:latin typeface="Nunito Light" charset="0"/>
            </a:endParaRPr>
          </a:p>
        </p:txBody>
      </p:sp>
      <p:sp>
        <p:nvSpPr>
          <p:cNvPr id="14" name="Freeform 48"/>
          <p:cNvSpPr/>
          <p:nvPr/>
        </p:nvSpPr>
        <p:spPr bwMode="auto">
          <a:xfrm>
            <a:off x="4434134" y="1987972"/>
            <a:ext cx="3124089" cy="2131921"/>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bg1">
              <a:lumMod val="85000"/>
            </a:schemeClr>
          </a:solidFill>
          <a:ln>
            <a:noFill/>
          </a:ln>
        </p:spPr>
        <p:txBody>
          <a:bodyPr vert="horz" wrap="square" lIns="91416" tIns="45708" rIns="91416" bIns="45708" numCol="1" anchor="t" anchorCtr="0" compatLnSpc="1"/>
          <a:lstStyle/>
          <a:p>
            <a:endParaRPr lang="id-ID" sz="2420" dirty="0">
              <a:latin typeface="Nunito Light" charset="0"/>
            </a:endParaRPr>
          </a:p>
        </p:txBody>
      </p:sp>
      <p:sp>
        <p:nvSpPr>
          <p:cNvPr id="15" name="Rectangle 50"/>
          <p:cNvSpPr>
            <a:spLocks noChangeArrowheads="1"/>
          </p:cNvSpPr>
          <p:nvPr/>
        </p:nvSpPr>
        <p:spPr bwMode="auto">
          <a:xfrm>
            <a:off x="4040582" y="4088931"/>
            <a:ext cx="3880238" cy="70770"/>
          </a:xfrm>
          <a:prstGeom prst="rect">
            <a:avLst/>
          </a:prstGeom>
          <a:solidFill>
            <a:schemeClr val="bg1">
              <a:lumMod val="95000"/>
            </a:schemeClr>
          </a:solidFill>
          <a:ln>
            <a:noFill/>
          </a:ln>
        </p:spPr>
        <p:txBody>
          <a:bodyPr vert="horz" wrap="square" lIns="91416" tIns="45708" rIns="91416" bIns="45708" numCol="1" anchor="t" anchorCtr="0" compatLnSpc="1"/>
          <a:lstStyle/>
          <a:p>
            <a:endParaRPr lang="id-ID" sz="2420" dirty="0">
              <a:latin typeface="Nunito Light" charset="0"/>
            </a:endParaRPr>
          </a:p>
        </p:txBody>
      </p:sp>
      <p:sp>
        <p:nvSpPr>
          <p:cNvPr id="16" name="Freeform 51"/>
          <p:cNvSpPr/>
          <p:nvPr/>
        </p:nvSpPr>
        <p:spPr bwMode="auto">
          <a:xfrm>
            <a:off x="5701012" y="4088931"/>
            <a:ext cx="557162" cy="39807"/>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p:spPr>
        <p:txBody>
          <a:bodyPr vert="horz" wrap="square" lIns="91416" tIns="45708" rIns="91416" bIns="45708" numCol="1" anchor="t" anchorCtr="0" compatLnSpc="1"/>
          <a:lstStyle/>
          <a:p>
            <a:endParaRPr lang="id-ID" sz="2420" dirty="0">
              <a:latin typeface="Nunito Light" charset="0"/>
            </a:endParaRPr>
          </a:p>
        </p:txBody>
      </p:sp>
      <p:sp>
        <p:nvSpPr>
          <p:cNvPr id="17" name="Oval 54"/>
          <p:cNvSpPr>
            <a:spLocks noChangeArrowheads="1"/>
          </p:cNvSpPr>
          <p:nvPr/>
        </p:nvSpPr>
        <p:spPr bwMode="auto">
          <a:xfrm>
            <a:off x="5977386" y="2045474"/>
            <a:ext cx="33164" cy="33173"/>
          </a:xfrm>
          <a:prstGeom prst="ellipse">
            <a:avLst/>
          </a:prstGeom>
          <a:solidFill>
            <a:srgbClr val="2C2C2C"/>
          </a:solidFill>
          <a:ln>
            <a:noFill/>
          </a:ln>
        </p:spPr>
        <p:txBody>
          <a:bodyPr vert="horz" wrap="square" lIns="91416" tIns="45708" rIns="91416" bIns="45708" numCol="1" anchor="t" anchorCtr="0" compatLnSpc="1"/>
          <a:lstStyle/>
          <a:p>
            <a:endParaRPr lang="id-ID" sz="2420" dirty="0">
              <a:latin typeface="Nunito Light" charset="0"/>
            </a:endParaRPr>
          </a:p>
        </p:txBody>
      </p:sp>
      <p:sp>
        <p:nvSpPr>
          <p:cNvPr id="18" name="Oval 55"/>
          <p:cNvSpPr>
            <a:spLocks noChangeArrowheads="1"/>
          </p:cNvSpPr>
          <p:nvPr/>
        </p:nvSpPr>
        <p:spPr bwMode="auto">
          <a:xfrm>
            <a:off x="5977386" y="2043262"/>
            <a:ext cx="33164" cy="30961"/>
          </a:xfrm>
          <a:prstGeom prst="ellipse">
            <a:avLst/>
          </a:prstGeom>
          <a:solidFill>
            <a:srgbClr val="0A0A0A"/>
          </a:solidFill>
          <a:ln>
            <a:noFill/>
          </a:ln>
        </p:spPr>
        <p:txBody>
          <a:bodyPr vert="horz" wrap="square" lIns="91416" tIns="45708" rIns="91416" bIns="45708" numCol="1" anchor="t" anchorCtr="0" compatLnSpc="1"/>
          <a:lstStyle/>
          <a:p>
            <a:endParaRPr lang="id-ID" sz="2420" dirty="0">
              <a:latin typeface="Nunito Light" charset="0"/>
            </a:endParaRPr>
          </a:p>
        </p:txBody>
      </p:sp>
      <p:sp>
        <p:nvSpPr>
          <p:cNvPr id="19" name="Oval 56"/>
          <p:cNvSpPr>
            <a:spLocks noChangeArrowheads="1"/>
          </p:cNvSpPr>
          <p:nvPr/>
        </p:nvSpPr>
        <p:spPr bwMode="auto">
          <a:xfrm>
            <a:off x="5984015" y="2047685"/>
            <a:ext cx="19899" cy="22115"/>
          </a:xfrm>
          <a:prstGeom prst="ellipse">
            <a:avLst/>
          </a:prstGeom>
          <a:solidFill>
            <a:srgbClr val="000000"/>
          </a:solidFill>
          <a:ln>
            <a:noFill/>
          </a:ln>
        </p:spPr>
        <p:txBody>
          <a:bodyPr vert="horz" wrap="square" lIns="91416" tIns="45708" rIns="91416" bIns="45708" numCol="1" anchor="t" anchorCtr="0" compatLnSpc="1"/>
          <a:lstStyle/>
          <a:p>
            <a:endParaRPr lang="id-ID" sz="2420" dirty="0">
              <a:latin typeface="Nunito Light" charset="0"/>
            </a:endParaRPr>
          </a:p>
        </p:txBody>
      </p:sp>
      <p:sp>
        <p:nvSpPr>
          <p:cNvPr id="20" name="Oval 57"/>
          <p:cNvSpPr>
            <a:spLocks noChangeArrowheads="1"/>
          </p:cNvSpPr>
          <p:nvPr/>
        </p:nvSpPr>
        <p:spPr bwMode="auto">
          <a:xfrm>
            <a:off x="5988438" y="2054320"/>
            <a:ext cx="11055" cy="11058"/>
          </a:xfrm>
          <a:prstGeom prst="ellipse">
            <a:avLst/>
          </a:prstGeom>
          <a:solidFill>
            <a:srgbClr val="2C99B4"/>
          </a:solidFill>
          <a:ln>
            <a:noFill/>
          </a:ln>
        </p:spPr>
        <p:txBody>
          <a:bodyPr vert="horz" wrap="square" lIns="91416" tIns="45708" rIns="91416" bIns="45708" numCol="1" anchor="t" anchorCtr="0" compatLnSpc="1"/>
          <a:lstStyle/>
          <a:p>
            <a:endParaRPr lang="id-ID" sz="2420" dirty="0">
              <a:latin typeface="Nunito Light" charset="0"/>
            </a:endParaRPr>
          </a:p>
        </p:txBody>
      </p:sp>
      <p:sp>
        <p:nvSpPr>
          <p:cNvPr id="21" name="Freeform 58"/>
          <p:cNvSpPr/>
          <p:nvPr/>
        </p:nvSpPr>
        <p:spPr bwMode="auto">
          <a:xfrm>
            <a:off x="5992859" y="2056531"/>
            <a:ext cx="2211" cy="4424"/>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p:spPr>
        <p:txBody>
          <a:bodyPr vert="horz" wrap="square" lIns="91416" tIns="45708" rIns="91416" bIns="45708" numCol="1" anchor="t" anchorCtr="0" compatLnSpc="1"/>
          <a:lstStyle/>
          <a:p>
            <a:endParaRPr lang="id-ID" sz="2420" dirty="0">
              <a:latin typeface="Nunito Light" charset="0"/>
            </a:endParaRPr>
          </a:p>
        </p:txBody>
      </p:sp>
      <p:sp>
        <p:nvSpPr>
          <p:cNvPr id="23" name="矩形 22"/>
          <p:cNvSpPr/>
          <p:nvPr/>
        </p:nvSpPr>
        <p:spPr>
          <a:xfrm>
            <a:off x="4551382" y="2129513"/>
            <a:ext cx="2900099" cy="18538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20"/>
          </a:p>
        </p:txBody>
      </p:sp>
      <p:sp>
        <p:nvSpPr>
          <p:cNvPr id="33" name="任意多边形 32"/>
          <p:cNvSpPr/>
          <p:nvPr/>
        </p:nvSpPr>
        <p:spPr>
          <a:xfrm>
            <a:off x="1588" y="2043542"/>
            <a:ext cx="12486713" cy="1533120"/>
          </a:xfrm>
          <a:custGeom>
            <a:avLst/>
            <a:gdLst>
              <a:gd name="connsiteX0" fmla="*/ 0 w 12475779"/>
              <a:gd name="connsiteY0" fmla="*/ 763349 h 763349"/>
              <a:gd name="connsiteX1" fmla="*/ 2490951 w 12475779"/>
              <a:gd name="connsiteY1" fmla="*/ 153749 h 763349"/>
              <a:gd name="connsiteX2" fmla="*/ 6138041 w 12475779"/>
              <a:gd name="connsiteY2" fmla="*/ 679267 h 763349"/>
              <a:gd name="connsiteX3" fmla="*/ 9732579 w 12475779"/>
              <a:gd name="connsiteY3" fmla="*/ 27625 h 763349"/>
              <a:gd name="connsiteX4" fmla="*/ 12286593 w 12475779"/>
              <a:gd name="connsiteY4" fmla="*/ 111708 h 763349"/>
              <a:gd name="connsiteX5" fmla="*/ 12286593 w 12475779"/>
              <a:gd name="connsiteY5" fmla="*/ 101198 h 763349"/>
              <a:gd name="connsiteX6" fmla="*/ 12286593 w 12475779"/>
              <a:gd name="connsiteY6" fmla="*/ 101198 h 763349"/>
              <a:gd name="connsiteX0-1" fmla="*/ 0 w 12475779"/>
              <a:gd name="connsiteY0-2" fmla="*/ 898819 h 898819"/>
              <a:gd name="connsiteX1-3" fmla="*/ 2490951 w 12475779"/>
              <a:gd name="connsiteY1-4" fmla="*/ 289219 h 898819"/>
              <a:gd name="connsiteX2-5" fmla="*/ 6138041 w 12475779"/>
              <a:gd name="connsiteY2-6" fmla="*/ 814737 h 898819"/>
              <a:gd name="connsiteX3-7" fmla="*/ 9732579 w 12475779"/>
              <a:gd name="connsiteY3-8" fmla="*/ 163095 h 898819"/>
              <a:gd name="connsiteX4-9" fmla="*/ 12286593 w 12475779"/>
              <a:gd name="connsiteY4-10" fmla="*/ 247178 h 898819"/>
              <a:gd name="connsiteX5-11" fmla="*/ 12286593 w 12475779"/>
              <a:gd name="connsiteY5-12" fmla="*/ 236668 h 898819"/>
              <a:gd name="connsiteX6-13" fmla="*/ 12286593 w 12475779"/>
              <a:gd name="connsiteY6-14" fmla="*/ 0 h 898819"/>
              <a:gd name="connsiteX0-15" fmla="*/ 0 w 12505890"/>
              <a:gd name="connsiteY0-16" fmla="*/ 1157002 h 1157002"/>
              <a:gd name="connsiteX1-17" fmla="*/ 2490951 w 12505890"/>
              <a:gd name="connsiteY1-18" fmla="*/ 547402 h 1157002"/>
              <a:gd name="connsiteX2-19" fmla="*/ 6138041 w 12505890"/>
              <a:gd name="connsiteY2-20" fmla="*/ 1072920 h 1157002"/>
              <a:gd name="connsiteX3-21" fmla="*/ 9732579 w 12505890"/>
              <a:gd name="connsiteY3-22" fmla="*/ 421278 h 1157002"/>
              <a:gd name="connsiteX4-23" fmla="*/ 12286593 w 12505890"/>
              <a:gd name="connsiteY4-24" fmla="*/ 505361 h 1157002"/>
              <a:gd name="connsiteX5-25" fmla="*/ 12286593 w 12505890"/>
              <a:gd name="connsiteY5-26" fmla="*/ 494851 h 1157002"/>
              <a:gd name="connsiteX6-27" fmla="*/ 11555073 w 12505890"/>
              <a:gd name="connsiteY6-28" fmla="*/ 0 h 1157002"/>
              <a:gd name="connsiteX0-29" fmla="*/ 0 w 12533621"/>
              <a:gd name="connsiteY0-30" fmla="*/ 1157002 h 1157002"/>
              <a:gd name="connsiteX1-31" fmla="*/ 2490951 w 12533621"/>
              <a:gd name="connsiteY1-32" fmla="*/ 547402 h 1157002"/>
              <a:gd name="connsiteX2-33" fmla="*/ 6138041 w 12533621"/>
              <a:gd name="connsiteY2-34" fmla="*/ 1072920 h 1157002"/>
              <a:gd name="connsiteX3-35" fmla="*/ 9732579 w 12533621"/>
              <a:gd name="connsiteY3-36" fmla="*/ 421278 h 1157002"/>
              <a:gd name="connsiteX4-37" fmla="*/ 12286593 w 12533621"/>
              <a:gd name="connsiteY4-38" fmla="*/ 505361 h 1157002"/>
              <a:gd name="connsiteX5-39" fmla="*/ 12351139 w 12533621"/>
              <a:gd name="connsiteY5-40" fmla="*/ 161364 h 1157002"/>
              <a:gd name="connsiteX6-41" fmla="*/ 11555073 w 12533621"/>
              <a:gd name="connsiteY6-42" fmla="*/ 0 h 1157002"/>
              <a:gd name="connsiteX0-43" fmla="*/ 0 w 12494719"/>
              <a:gd name="connsiteY0-44" fmla="*/ 1533519 h 1533519"/>
              <a:gd name="connsiteX1-45" fmla="*/ 2490951 w 12494719"/>
              <a:gd name="connsiteY1-46" fmla="*/ 923919 h 1533519"/>
              <a:gd name="connsiteX2-47" fmla="*/ 6138041 w 12494719"/>
              <a:gd name="connsiteY2-48" fmla="*/ 1449437 h 1533519"/>
              <a:gd name="connsiteX3-49" fmla="*/ 9732579 w 12494719"/>
              <a:gd name="connsiteY3-50" fmla="*/ 797795 h 1533519"/>
              <a:gd name="connsiteX4-51" fmla="*/ 12286593 w 12494719"/>
              <a:gd name="connsiteY4-52" fmla="*/ 881878 h 1533519"/>
              <a:gd name="connsiteX5-53" fmla="*/ 12351139 w 12494719"/>
              <a:gd name="connsiteY5-54" fmla="*/ 537881 h 1533519"/>
              <a:gd name="connsiteX6-55" fmla="*/ 12383412 w 12494719"/>
              <a:gd name="connsiteY6-56" fmla="*/ 0 h 1533519"/>
              <a:gd name="connsiteX0-57" fmla="*/ 0 w 12494719"/>
              <a:gd name="connsiteY0-58" fmla="*/ 1533519 h 1568263"/>
              <a:gd name="connsiteX1-59" fmla="*/ 2490951 w 12494719"/>
              <a:gd name="connsiteY1-60" fmla="*/ 923919 h 1568263"/>
              <a:gd name="connsiteX2-61" fmla="*/ 6138041 w 12494719"/>
              <a:gd name="connsiteY2-62" fmla="*/ 1567771 h 1568263"/>
              <a:gd name="connsiteX3-63" fmla="*/ 9732579 w 12494719"/>
              <a:gd name="connsiteY3-64" fmla="*/ 797795 h 1568263"/>
              <a:gd name="connsiteX4-65" fmla="*/ 12286593 w 12494719"/>
              <a:gd name="connsiteY4-66" fmla="*/ 881878 h 1568263"/>
              <a:gd name="connsiteX5-67" fmla="*/ 12351139 w 12494719"/>
              <a:gd name="connsiteY5-68" fmla="*/ 537881 h 1568263"/>
              <a:gd name="connsiteX6-69" fmla="*/ 12383412 w 12494719"/>
              <a:gd name="connsiteY6-70" fmla="*/ 0 h 1568263"/>
              <a:gd name="connsiteX0-71" fmla="*/ 0 w 12494719"/>
              <a:gd name="connsiteY0-72" fmla="*/ 1533519 h 1568013"/>
              <a:gd name="connsiteX1-73" fmla="*/ 2458678 w 12494719"/>
              <a:gd name="connsiteY1-74" fmla="*/ 708766 h 1568013"/>
              <a:gd name="connsiteX2-75" fmla="*/ 6138041 w 12494719"/>
              <a:gd name="connsiteY2-76" fmla="*/ 1567771 h 1568013"/>
              <a:gd name="connsiteX3-77" fmla="*/ 9732579 w 12494719"/>
              <a:gd name="connsiteY3-78" fmla="*/ 797795 h 1568013"/>
              <a:gd name="connsiteX4-79" fmla="*/ 12286593 w 12494719"/>
              <a:gd name="connsiteY4-80" fmla="*/ 881878 h 1568013"/>
              <a:gd name="connsiteX5-81" fmla="*/ 12351139 w 12494719"/>
              <a:gd name="connsiteY5-82" fmla="*/ 537881 h 1568013"/>
              <a:gd name="connsiteX6-83" fmla="*/ 12383412 w 12494719"/>
              <a:gd name="connsiteY6-84" fmla="*/ 0 h 1568013"/>
              <a:gd name="connsiteX0-85" fmla="*/ 0 w 12487237"/>
              <a:gd name="connsiteY0-86" fmla="*/ 1533519 h 1629659"/>
              <a:gd name="connsiteX1-87" fmla="*/ 2458678 w 12487237"/>
              <a:gd name="connsiteY1-88" fmla="*/ 708766 h 1629659"/>
              <a:gd name="connsiteX2-89" fmla="*/ 6138041 w 12487237"/>
              <a:gd name="connsiteY2-90" fmla="*/ 1567771 h 1629659"/>
              <a:gd name="connsiteX3-91" fmla="*/ 9893943 w 12487237"/>
              <a:gd name="connsiteY3-92" fmla="*/ 1486285 h 1629659"/>
              <a:gd name="connsiteX4-93" fmla="*/ 12286593 w 12487237"/>
              <a:gd name="connsiteY4-94" fmla="*/ 881878 h 1629659"/>
              <a:gd name="connsiteX5-95" fmla="*/ 12351139 w 12487237"/>
              <a:gd name="connsiteY5-96" fmla="*/ 537881 h 1629659"/>
              <a:gd name="connsiteX6-97" fmla="*/ 12383412 w 12487237"/>
              <a:gd name="connsiteY6-98" fmla="*/ 0 h 1629659"/>
              <a:gd name="connsiteX0-99" fmla="*/ 0 w 12487237"/>
              <a:gd name="connsiteY0-100" fmla="*/ 1533519 h 1616913"/>
              <a:gd name="connsiteX1-101" fmla="*/ 2480193 w 12487237"/>
              <a:gd name="connsiteY1-102" fmla="*/ 880888 h 1616913"/>
              <a:gd name="connsiteX2-103" fmla="*/ 6138041 w 12487237"/>
              <a:gd name="connsiteY2-104" fmla="*/ 1567771 h 1616913"/>
              <a:gd name="connsiteX3-105" fmla="*/ 9893943 w 12487237"/>
              <a:gd name="connsiteY3-106" fmla="*/ 1486285 h 1616913"/>
              <a:gd name="connsiteX4-107" fmla="*/ 12286593 w 12487237"/>
              <a:gd name="connsiteY4-108" fmla="*/ 881878 h 1616913"/>
              <a:gd name="connsiteX5-109" fmla="*/ 12351139 w 12487237"/>
              <a:gd name="connsiteY5-110" fmla="*/ 537881 h 1616913"/>
              <a:gd name="connsiteX6-111" fmla="*/ 12383412 w 12487237"/>
              <a:gd name="connsiteY6-112" fmla="*/ 0 h 1616913"/>
              <a:gd name="connsiteX0-113" fmla="*/ 0 w 12487237"/>
              <a:gd name="connsiteY0-114" fmla="*/ 1533519 h 1616913"/>
              <a:gd name="connsiteX1-115" fmla="*/ 2480193 w 12487237"/>
              <a:gd name="connsiteY1-116" fmla="*/ 880888 h 1616913"/>
              <a:gd name="connsiteX2-117" fmla="*/ 6138041 w 12487237"/>
              <a:gd name="connsiteY2-118" fmla="*/ 1567771 h 1616913"/>
              <a:gd name="connsiteX3-119" fmla="*/ 9893943 w 12487237"/>
              <a:gd name="connsiteY3-120" fmla="*/ 1486285 h 1616913"/>
              <a:gd name="connsiteX4-121" fmla="*/ 12286593 w 12487237"/>
              <a:gd name="connsiteY4-122" fmla="*/ 881878 h 1616913"/>
              <a:gd name="connsiteX5-123" fmla="*/ 12351139 w 12487237"/>
              <a:gd name="connsiteY5-124" fmla="*/ 537881 h 1616913"/>
              <a:gd name="connsiteX6-125" fmla="*/ 12383412 w 12487237"/>
              <a:gd name="connsiteY6-126" fmla="*/ 0 h 1616913"/>
              <a:gd name="connsiteX0-127" fmla="*/ 0 w 12489174"/>
              <a:gd name="connsiteY0-128" fmla="*/ 1533519 h 1567867"/>
              <a:gd name="connsiteX1-129" fmla="*/ 2480193 w 12489174"/>
              <a:gd name="connsiteY1-130" fmla="*/ 880888 h 1567867"/>
              <a:gd name="connsiteX2-131" fmla="*/ 6138041 w 12489174"/>
              <a:gd name="connsiteY2-132" fmla="*/ 1567771 h 1567867"/>
              <a:gd name="connsiteX3-133" fmla="*/ 9807882 w 12489174"/>
              <a:gd name="connsiteY3-134" fmla="*/ 819311 h 1567867"/>
              <a:gd name="connsiteX4-135" fmla="*/ 12286593 w 12489174"/>
              <a:gd name="connsiteY4-136" fmla="*/ 881878 h 1567867"/>
              <a:gd name="connsiteX5-137" fmla="*/ 12351139 w 12489174"/>
              <a:gd name="connsiteY5-138" fmla="*/ 537881 h 1567867"/>
              <a:gd name="connsiteX6-139" fmla="*/ 12383412 w 12489174"/>
              <a:gd name="connsiteY6-140" fmla="*/ 0 h 1567867"/>
              <a:gd name="connsiteX0-141" fmla="*/ 0 w 12489174"/>
              <a:gd name="connsiteY0-142" fmla="*/ 1533519 h 1533519"/>
              <a:gd name="connsiteX1-143" fmla="*/ 2480193 w 12489174"/>
              <a:gd name="connsiteY1-144" fmla="*/ 880888 h 1533519"/>
              <a:gd name="connsiteX2-145" fmla="*/ 6138041 w 12489174"/>
              <a:gd name="connsiteY2-146" fmla="*/ 1352618 h 1533519"/>
              <a:gd name="connsiteX3-147" fmla="*/ 9807882 w 12489174"/>
              <a:gd name="connsiteY3-148" fmla="*/ 819311 h 1533519"/>
              <a:gd name="connsiteX4-149" fmla="*/ 12286593 w 12489174"/>
              <a:gd name="connsiteY4-150" fmla="*/ 881878 h 1533519"/>
              <a:gd name="connsiteX5-151" fmla="*/ 12351139 w 12489174"/>
              <a:gd name="connsiteY5-152" fmla="*/ 537881 h 1533519"/>
              <a:gd name="connsiteX6-153" fmla="*/ 12383412 w 12489174"/>
              <a:gd name="connsiteY6-154" fmla="*/ 0 h 1533519"/>
              <a:gd name="connsiteX0-155" fmla="*/ 0 w 12489966"/>
              <a:gd name="connsiteY0-156" fmla="*/ 1533519 h 1533519"/>
              <a:gd name="connsiteX1-157" fmla="*/ 2480193 w 12489966"/>
              <a:gd name="connsiteY1-158" fmla="*/ 880888 h 1533519"/>
              <a:gd name="connsiteX2-159" fmla="*/ 6138041 w 12489966"/>
              <a:gd name="connsiteY2-160" fmla="*/ 1352618 h 1533519"/>
              <a:gd name="connsiteX3-161" fmla="*/ 9797124 w 12489966"/>
              <a:gd name="connsiteY3-162" fmla="*/ 744007 h 1533519"/>
              <a:gd name="connsiteX4-163" fmla="*/ 12286593 w 12489966"/>
              <a:gd name="connsiteY4-164" fmla="*/ 881878 h 1533519"/>
              <a:gd name="connsiteX5-165" fmla="*/ 12351139 w 12489966"/>
              <a:gd name="connsiteY5-166" fmla="*/ 537881 h 1533519"/>
              <a:gd name="connsiteX6-167" fmla="*/ 12383412 w 12489966"/>
              <a:gd name="connsiteY6-168" fmla="*/ 0 h 1533519"/>
              <a:gd name="connsiteX0-169" fmla="*/ 0 w 12489966"/>
              <a:gd name="connsiteY0-170" fmla="*/ 1533519 h 1533519"/>
              <a:gd name="connsiteX1-171" fmla="*/ 2480193 w 12489966"/>
              <a:gd name="connsiteY1-172" fmla="*/ 880888 h 1533519"/>
              <a:gd name="connsiteX2-173" fmla="*/ 6138041 w 12489966"/>
              <a:gd name="connsiteY2-174" fmla="*/ 1352618 h 1533519"/>
              <a:gd name="connsiteX3-175" fmla="*/ 9797124 w 12489966"/>
              <a:gd name="connsiteY3-176" fmla="*/ 744007 h 1533519"/>
              <a:gd name="connsiteX4-177" fmla="*/ 12286593 w 12489966"/>
              <a:gd name="connsiteY4-178" fmla="*/ 881878 h 1533519"/>
              <a:gd name="connsiteX5-179" fmla="*/ 12351139 w 12489966"/>
              <a:gd name="connsiteY5-180" fmla="*/ 537881 h 1533519"/>
              <a:gd name="connsiteX6-181" fmla="*/ 12383412 w 12489966"/>
              <a:gd name="connsiteY6-182" fmla="*/ 0 h 15335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89966" h="1533519">
                <a:moveTo>
                  <a:pt x="0" y="1533519"/>
                </a:moveTo>
                <a:cubicBezTo>
                  <a:pt x="733972" y="1235726"/>
                  <a:pt x="1457186" y="911038"/>
                  <a:pt x="2480193" y="880888"/>
                </a:cubicBezTo>
                <a:cubicBezTo>
                  <a:pt x="3503200" y="850738"/>
                  <a:pt x="4918553" y="1375431"/>
                  <a:pt x="6138041" y="1352618"/>
                </a:cubicBezTo>
                <a:cubicBezTo>
                  <a:pt x="7357529" y="1329805"/>
                  <a:pt x="8654031" y="650341"/>
                  <a:pt x="9797124" y="744007"/>
                </a:cubicBezTo>
                <a:cubicBezTo>
                  <a:pt x="10940217" y="837673"/>
                  <a:pt x="11860924" y="916232"/>
                  <a:pt x="12286593" y="881878"/>
                </a:cubicBezTo>
                <a:cubicBezTo>
                  <a:pt x="12712262" y="847524"/>
                  <a:pt x="12335002" y="684861"/>
                  <a:pt x="12351139" y="537881"/>
                </a:cubicBezTo>
                <a:cubicBezTo>
                  <a:pt x="12367276" y="390901"/>
                  <a:pt x="12627252" y="164950"/>
                  <a:pt x="12383412" y="0"/>
                </a:cubicBezTo>
              </a:path>
            </a:pathLst>
          </a:custGeom>
          <a:noFill/>
          <a:ln w="19050">
            <a:solidFill>
              <a:schemeClr val="accent1">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20"/>
          </a:p>
        </p:txBody>
      </p:sp>
      <p:sp>
        <p:nvSpPr>
          <p:cNvPr id="30" name="六边形 29"/>
          <p:cNvSpPr/>
          <p:nvPr/>
        </p:nvSpPr>
        <p:spPr>
          <a:xfrm rot="5400000">
            <a:off x="8978904" y="2275613"/>
            <a:ext cx="1413872" cy="1218855"/>
          </a:xfrm>
          <a:prstGeom prst="hexagon">
            <a:avLst/>
          </a:prstGeom>
          <a:solidFill>
            <a:srgbClr val="A4C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20" dirty="0"/>
          </a:p>
        </p:txBody>
      </p:sp>
      <p:sp>
        <p:nvSpPr>
          <p:cNvPr id="26" name="六边形 25"/>
          <p:cNvSpPr/>
          <p:nvPr/>
        </p:nvSpPr>
        <p:spPr>
          <a:xfrm rot="5400000">
            <a:off x="5437671" y="2763870"/>
            <a:ext cx="1145752" cy="987717"/>
          </a:xfrm>
          <a:prstGeom prst="hexagon">
            <a:avLst/>
          </a:prstGeom>
          <a:solidFill>
            <a:srgbClr val="1886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20"/>
          </a:p>
        </p:txBody>
      </p:sp>
      <p:sp>
        <p:nvSpPr>
          <p:cNvPr id="27" name="六边形 26"/>
          <p:cNvSpPr/>
          <p:nvPr/>
        </p:nvSpPr>
        <p:spPr>
          <a:xfrm rot="5400000">
            <a:off x="9112964" y="2391182"/>
            <a:ext cx="1145752" cy="987717"/>
          </a:xfrm>
          <a:prstGeom prst="hexagon">
            <a:avLst/>
          </a:prstGeom>
          <a:solidFill>
            <a:srgbClr val="1886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20"/>
          </a:p>
        </p:txBody>
      </p:sp>
      <p:sp>
        <p:nvSpPr>
          <p:cNvPr id="31" name="文本框 30"/>
          <p:cNvSpPr txBox="1"/>
          <p:nvPr/>
        </p:nvSpPr>
        <p:spPr>
          <a:xfrm>
            <a:off x="5607338" y="3047138"/>
            <a:ext cx="797560" cy="462915"/>
          </a:xfrm>
          <a:prstGeom prst="rect">
            <a:avLst/>
          </a:prstGeom>
          <a:noFill/>
        </p:spPr>
        <p:txBody>
          <a:bodyPr wrap="none" rtlCol="0">
            <a:spAutoFit/>
          </a:bodyPr>
          <a:lstStyle/>
          <a:p>
            <a:r>
              <a:rPr lang="zh-CN" altLang="en-US" sz="2420" dirty="0">
                <a:solidFill>
                  <a:schemeClr val="bg1"/>
                </a:solidFill>
              </a:rPr>
              <a:t>课中</a:t>
            </a:r>
            <a:endParaRPr lang="zh-CN" altLang="en-US" sz="2420" dirty="0">
              <a:solidFill>
                <a:schemeClr val="bg1"/>
              </a:solidFill>
            </a:endParaRPr>
          </a:p>
        </p:txBody>
      </p:sp>
      <p:sp>
        <p:nvSpPr>
          <p:cNvPr id="32" name="文本框 31"/>
          <p:cNvSpPr txBox="1"/>
          <p:nvPr/>
        </p:nvSpPr>
        <p:spPr>
          <a:xfrm>
            <a:off x="9302745" y="2626645"/>
            <a:ext cx="797560" cy="462915"/>
          </a:xfrm>
          <a:prstGeom prst="rect">
            <a:avLst/>
          </a:prstGeom>
          <a:noFill/>
        </p:spPr>
        <p:txBody>
          <a:bodyPr wrap="none" rtlCol="0">
            <a:spAutoFit/>
          </a:bodyPr>
          <a:lstStyle/>
          <a:p>
            <a:r>
              <a:rPr lang="zh-CN" altLang="en-US" sz="2420" dirty="0">
                <a:solidFill>
                  <a:schemeClr val="bg1"/>
                </a:solidFill>
              </a:rPr>
              <a:t>课后</a:t>
            </a:r>
            <a:endParaRPr lang="zh-CN" altLang="en-US" sz="2420" dirty="0">
              <a:solidFill>
                <a:schemeClr val="bg1"/>
              </a:solidFill>
            </a:endParaRPr>
          </a:p>
        </p:txBody>
      </p:sp>
      <p:pic>
        <p:nvPicPr>
          <p:cNvPr id="22" name="图片 21"/>
          <p:cNvPicPr>
            <a:picLocks noChangeAspect="1"/>
          </p:cNvPicPr>
          <p:nvPr/>
        </p:nvPicPr>
        <p:blipFill>
          <a:blip r:embed="rId1" cstate="print"/>
          <a:stretch>
            <a:fillRect/>
          </a:stretch>
        </p:blipFill>
        <p:spPr>
          <a:xfrm>
            <a:off x="4551680" y="2129155"/>
            <a:ext cx="2900045" cy="1854200"/>
          </a:xfrm>
          <a:prstGeom prst="rect">
            <a:avLst/>
          </a:prstGeom>
        </p:spPr>
      </p:pic>
      <p:grpSp>
        <p:nvGrpSpPr>
          <p:cNvPr id="36" name="组合 35"/>
          <p:cNvGrpSpPr/>
          <p:nvPr/>
        </p:nvGrpSpPr>
        <p:grpSpPr>
          <a:xfrm>
            <a:off x="8151495" y="2065020"/>
            <a:ext cx="3367405" cy="1835785"/>
            <a:chOff x="3699854" y="1353404"/>
            <a:chExt cx="5049253" cy="2906592"/>
          </a:xfrm>
        </p:grpSpPr>
        <p:sp>
          <p:nvSpPr>
            <p:cNvPr id="37" name="Freeform 45"/>
            <p:cNvSpPr/>
            <p:nvPr/>
          </p:nvSpPr>
          <p:spPr bwMode="auto">
            <a:xfrm>
              <a:off x="3699854" y="4147761"/>
              <a:ext cx="2543326" cy="112235"/>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p:spPr>
          <p:txBody>
            <a:bodyPr vert="horz" wrap="square" lIns="91440" tIns="45720" rIns="91440" bIns="45720" numCol="1" anchor="t" anchorCtr="0" compatLnSpc="1"/>
            <a:lstStyle/>
            <a:p>
              <a:endParaRPr lang="id-ID" dirty="0">
                <a:latin typeface="Nunito Light" charset="0"/>
              </a:endParaRPr>
            </a:p>
          </p:txBody>
        </p:sp>
        <p:sp>
          <p:nvSpPr>
            <p:cNvPr id="38" name="Freeform 46"/>
            <p:cNvSpPr/>
            <p:nvPr/>
          </p:nvSpPr>
          <p:spPr bwMode="auto">
            <a:xfrm>
              <a:off x="6205779" y="4147761"/>
              <a:ext cx="2543326" cy="112235"/>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p:spPr>
          <p:txBody>
            <a:bodyPr vert="horz" wrap="square" lIns="91440" tIns="45720" rIns="91440" bIns="45720" numCol="1" anchor="t" anchorCtr="0" compatLnSpc="1"/>
            <a:lstStyle/>
            <a:p>
              <a:endParaRPr lang="id-ID" dirty="0">
                <a:latin typeface="Nunito Light" charset="0"/>
              </a:endParaRPr>
            </a:p>
          </p:txBody>
        </p:sp>
        <p:sp>
          <p:nvSpPr>
            <p:cNvPr id="39" name="Freeform 47"/>
            <p:cNvSpPr/>
            <p:nvPr/>
          </p:nvSpPr>
          <p:spPr bwMode="auto">
            <a:xfrm>
              <a:off x="4197586" y="1353404"/>
              <a:ext cx="4091189" cy="2802991"/>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p:spPr>
          <p:txBody>
            <a:bodyPr vert="horz" wrap="square" lIns="91440" tIns="45720" rIns="91440" bIns="45720" numCol="1" anchor="t" anchorCtr="0" compatLnSpc="1"/>
            <a:lstStyle/>
            <a:p>
              <a:endParaRPr lang="id-ID" dirty="0">
                <a:latin typeface="Nunito Light" charset="0"/>
              </a:endParaRPr>
            </a:p>
          </p:txBody>
        </p:sp>
        <p:sp>
          <p:nvSpPr>
            <p:cNvPr id="40" name="Freeform 48"/>
            <p:cNvSpPr/>
            <p:nvPr/>
          </p:nvSpPr>
          <p:spPr bwMode="auto">
            <a:xfrm>
              <a:off x="4211972" y="1367792"/>
              <a:ext cx="4065296" cy="2774213"/>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bg1">
                <a:lumMod val="85000"/>
              </a:schemeClr>
            </a:solidFill>
            <a:ln>
              <a:noFill/>
            </a:ln>
          </p:spPr>
          <p:txBody>
            <a:bodyPr vert="horz" wrap="square" lIns="91440" tIns="45720" rIns="91440" bIns="45720" numCol="1" anchor="t" anchorCtr="0" compatLnSpc="1"/>
            <a:lstStyle/>
            <a:p>
              <a:endParaRPr lang="id-ID" dirty="0">
                <a:latin typeface="Nunito Light" charset="0"/>
              </a:endParaRPr>
            </a:p>
          </p:txBody>
        </p:sp>
        <p:sp>
          <p:nvSpPr>
            <p:cNvPr id="41" name="Rectangle 50"/>
            <p:cNvSpPr>
              <a:spLocks noChangeArrowheads="1"/>
            </p:cNvSpPr>
            <p:nvPr/>
          </p:nvSpPr>
          <p:spPr bwMode="auto">
            <a:xfrm>
              <a:off x="3699854" y="4101715"/>
              <a:ext cx="5049253" cy="92090"/>
            </a:xfrm>
            <a:prstGeom prst="rect">
              <a:avLst/>
            </a:prstGeom>
            <a:solidFill>
              <a:schemeClr val="bg1">
                <a:lumMod val="95000"/>
              </a:schemeClr>
            </a:solidFill>
            <a:ln>
              <a:noFill/>
            </a:ln>
          </p:spPr>
          <p:txBody>
            <a:bodyPr vert="horz" wrap="square" lIns="91440" tIns="45720" rIns="91440" bIns="45720" numCol="1" anchor="t" anchorCtr="0" compatLnSpc="1"/>
            <a:lstStyle/>
            <a:p>
              <a:endParaRPr lang="id-ID" dirty="0">
                <a:latin typeface="Nunito Light" charset="0"/>
              </a:endParaRPr>
            </a:p>
          </p:txBody>
        </p:sp>
        <p:sp>
          <p:nvSpPr>
            <p:cNvPr id="42" name="Freeform 51"/>
            <p:cNvSpPr/>
            <p:nvPr/>
          </p:nvSpPr>
          <p:spPr bwMode="auto">
            <a:xfrm>
              <a:off x="5860529" y="4101715"/>
              <a:ext cx="725020" cy="51800"/>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p:spPr>
          <p:txBody>
            <a:bodyPr vert="horz" wrap="square" lIns="91440" tIns="45720" rIns="91440" bIns="45720" numCol="1" anchor="t" anchorCtr="0" compatLnSpc="1"/>
            <a:lstStyle/>
            <a:p>
              <a:endParaRPr lang="id-ID" dirty="0">
                <a:latin typeface="Nunito Light" charset="0"/>
              </a:endParaRPr>
            </a:p>
          </p:txBody>
        </p:sp>
        <p:sp>
          <p:nvSpPr>
            <p:cNvPr id="43" name="Oval 54"/>
            <p:cNvSpPr>
              <a:spLocks noChangeArrowheads="1"/>
            </p:cNvSpPr>
            <p:nvPr/>
          </p:nvSpPr>
          <p:spPr bwMode="auto">
            <a:xfrm>
              <a:off x="6220165" y="1442616"/>
              <a:ext cx="43156" cy="43168"/>
            </a:xfrm>
            <a:prstGeom prst="ellipse">
              <a:avLst/>
            </a:prstGeom>
            <a:solidFill>
              <a:srgbClr val="2C2C2C"/>
            </a:solidFill>
            <a:ln>
              <a:noFill/>
            </a:ln>
          </p:spPr>
          <p:txBody>
            <a:bodyPr vert="horz" wrap="square" lIns="91440" tIns="45720" rIns="91440" bIns="45720" numCol="1" anchor="t" anchorCtr="0" compatLnSpc="1"/>
            <a:lstStyle/>
            <a:p>
              <a:endParaRPr lang="id-ID" dirty="0">
                <a:latin typeface="Nunito Light" charset="0"/>
              </a:endParaRPr>
            </a:p>
          </p:txBody>
        </p:sp>
        <p:sp>
          <p:nvSpPr>
            <p:cNvPr id="44" name="Oval 55"/>
            <p:cNvSpPr>
              <a:spLocks noChangeArrowheads="1"/>
            </p:cNvSpPr>
            <p:nvPr/>
          </p:nvSpPr>
          <p:spPr bwMode="auto">
            <a:xfrm>
              <a:off x="6220165" y="1439739"/>
              <a:ext cx="43156" cy="40289"/>
            </a:xfrm>
            <a:prstGeom prst="ellipse">
              <a:avLst/>
            </a:prstGeom>
            <a:solidFill>
              <a:srgbClr val="0A0A0A"/>
            </a:solidFill>
            <a:ln>
              <a:noFill/>
            </a:ln>
          </p:spPr>
          <p:txBody>
            <a:bodyPr vert="horz" wrap="square" lIns="91440" tIns="45720" rIns="91440" bIns="45720" numCol="1" anchor="t" anchorCtr="0" compatLnSpc="1"/>
            <a:lstStyle/>
            <a:p>
              <a:endParaRPr lang="id-ID" dirty="0">
                <a:latin typeface="Nunito Light" charset="0"/>
              </a:endParaRPr>
            </a:p>
          </p:txBody>
        </p:sp>
        <p:sp>
          <p:nvSpPr>
            <p:cNvPr id="45" name="Oval 56"/>
            <p:cNvSpPr>
              <a:spLocks noChangeArrowheads="1"/>
            </p:cNvSpPr>
            <p:nvPr/>
          </p:nvSpPr>
          <p:spPr bwMode="auto">
            <a:xfrm>
              <a:off x="6228794" y="1445494"/>
              <a:ext cx="25894" cy="28778"/>
            </a:xfrm>
            <a:prstGeom prst="ellipse">
              <a:avLst/>
            </a:prstGeom>
            <a:solidFill>
              <a:srgbClr val="000000"/>
            </a:solidFill>
            <a:ln>
              <a:noFill/>
            </a:ln>
          </p:spPr>
          <p:txBody>
            <a:bodyPr vert="horz" wrap="square" lIns="91440" tIns="45720" rIns="91440" bIns="45720" numCol="1" anchor="t" anchorCtr="0" compatLnSpc="1"/>
            <a:lstStyle/>
            <a:p>
              <a:endParaRPr lang="id-ID" dirty="0">
                <a:latin typeface="Nunito Light" charset="0"/>
              </a:endParaRPr>
            </a:p>
          </p:txBody>
        </p:sp>
        <p:sp>
          <p:nvSpPr>
            <p:cNvPr id="46" name="Oval 57"/>
            <p:cNvSpPr>
              <a:spLocks noChangeArrowheads="1"/>
            </p:cNvSpPr>
            <p:nvPr/>
          </p:nvSpPr>
          <p:spPr bwMode="auto">
            <a:xfrm>
              <a:off x="6234549" y="1454127"/>
              <a:ext cx="14386" cy="14390"/>
            </a:xfrm>
            <a:prstGeom prst="ellipse">
              <a:avLst/>
            </a:prstGeom>
            <a:solidFill>
              <a:srgbClr val="2C99B4"/>
            </a:solidFill>
            <a:ln>
              <a:noFill/>
            </a:ln>
          </p:spPr>
          <p:txBody>
            <a:bodyPr vert="horz" wrap="square" lIns="91440" tIns="45720" rIns="91440" bIns="45720" numCol="1" anchor="t" anchorCtr="0" compatLnSpc="1"/>
            <a:lstStyle/>
            <a:p>
              <a:endParaRPr lang="id-ID" dirty="0">
                <a:latin typeface="Nunito Light" charset="0"/>
              </a:endParaRPr>
            </a:p>
          </p:txBody>
        </p:sp>
        <p:sp>
          <p:nvSpPr>
            <p:cNvPr id="47" name="Freeform 58"/>
            <p:cNvSpPr/>
            <p:nvPr/>
          </p:nvSpPr>
          <p:spPr bwMode="auto">
            <a:xfrm>
              <a:off x="6240302" y="1457005"/>
              <a:ext cx="2878" cy="5756"/>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p:spPr>
          <p:txBody>
            <a:bodyPr vert="horz" wrap="square" lIns="91440" tIns="45720" rIns="91440" bIns="45720" numCol="1" anchor="t" anchorCtr="0" compatLnSpc="1"/>
            <a:lstStyle/>
            <a:p>
              <a:endParaRPr lang="id-ID" dirty="0">
                <a:latin typeface="Nunito Light" charset="0"/>
              </a:endParaRPr>
            </a:p>
          </p:txBody>
        </p:sp>
        <p:pic>
          <p:nvPicPr>
            <p:cNvPr id="48" name="图片 4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2665" y="1547052"/>
              <a:ext cx="3783909" cy="2441804"/>
            </a:xfrm>
            <a:prstGeom prst="rect">
              <a:avLst/>
            </a:prstGeom>
          </p:spPr>
        </p:pic>
      </p:grpSp>
      <p:grpSp>
        <p:nvGrpSpPr>
          <p:cNvPr id="62" name="组合 61"/>
          <p:cNvGrpSpPr/>
          <p:nvPr/>
        </p:nvGrpSpPr>
        <p:grpSpPr>
          <a:xfrm>
            <a:off x="621665" y="2089785"/>
            <a:ext cx="3367405" cy="1835785"/>
            <a:chOff x="3699854" y="1353404"/>
            <a:chExt cx="5049253" cy="2906592"/>
          </a:xfrm>
        </p:grpSpPr>
        <p:sp>
          <p:nvSpPr>
            <p:cNvPr id="63" name="Freeform 45"/>
            <p:cNvSpPr/>
            <p:nvPr/>
          </p:nvSpPr>
          <p:spPr bwMode="auto">
            <a:xfrm>
              <a:off x="3699854" y="4147761"/>
              <a:ext cx="2543326" cy="112235"/>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p:spPr>
          <p:txBody>
            <a:bodyPr vert="horz" wrap="square" lIns="91440" tIns="45720" rIns="91440" bIns="45720" numCol="1" anchor="t" anchorCtr="0" compatLnSpc="1"/>
            <a:lstStyle/>
            <a:p>
              <a:endParaRPr lang="id-ID" dirty="0">
                <a:latin typeface="Nunito Light" charset="0"/>
              </a:endParaRPr>
            </a:p>
          </p:txBody>
        </p:sp>
        <p:sp>
          <p:nvSpPr>
            <p:cNvPr id="64" name="Freeform 46"/>
            <p:cNvSpPr/>
            <p:nvPr/>
          </p:nvSpPr>
          <p:spPr bwMode="auto">
            <a:xfrm>
              <a:off x="6205779" y="4147761"/>
              <a:ext cx="2543326" cy="112235"/>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p:spPr>
          <p:txBody>
            <a:bodyPr vert="horz" wrap="square" lIns="91440" tIns="45720" rIns="91440" bIns="45720" numCol="1" anchor="t" anchorCtr="0" compatLnSpc="1"/>
            <a:lstStyle/>
            <a:p>
              <a:endParaRPr lang="id-ID" dirty="0">
                <a:latin typeface="Nunito Light" charset="0"/>
              </a:endParaRPr>
            </a:p>
          </p:txBody>
        </p:sp>
        <p:sp>
          <p:nvSpPr>
            <p:cNvPr id="65" name="Freeform 47"/>
            <p:cNvSpPr/>
            <p:nvPr/>
          </p:nvSpPr>
          <p:spPr bwMode="auto">
            <a:xfrm>
              <a:off x="4197586" y="1353404"/>
              <a:ext cx="4091189" cy="2802991"/>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p:spPr>
          <p:txBody>
            <a:bodyPr vert="horz" wrap="square" lIns="91440" tIns="45720" rIns="91440" bIns="45720" numCol="1" anchor="t" anchorCtr="0" compatLnSpc="1"/>
            <a:lstStyle/>
            <a:p>
              <a:endParaRPr lang="id-ID" dirty="0">
                <a:latin typeface="Nunito Light" charset="0"/>
              </a:endParaRPr>
            </a:p>
          </p:txBody>
        </p:sp>
        <p:sp>
          <p:nvSpPr>
            <p:cNvPr id="66" name="Freeform 48"/>
            <p:cNvSpPr/>
            <p:nvPr/>
          </p:nvSpPr>
          <p:spPr bwMode="auto">
            <a:xfrm>
              <a:off x="4211972" y="1367792"/>
              <a:ext cx="4065296" cy="2774213"/>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bg1">
                <a:lumMod val="85000"/>
              </a:schemeClr>
            </a:solidFill>
            <a:ln>
              <a:noFill/>
            </a:ln>
          </p:spPr>
          <p:txBody>
            <a:bodyPr vert="horz" wrap="square" lIns="91440" tIns="45720" rIns="91440" bIns="45720" numCol="1" anchor="t" anchorCtr="0" compatLnSpc="1"/>
            <a:lstStyle/>
            <a:p>
              <a:endParaRPr lang="id-ID" dirty="0">
                <a:latin typeface="Nunito Light" charset="0"/>
              </a:endParaRPr>
            </a:p>
          </p:txBody>
        </p:sp>
        <p:sp>
          <p:nvSpPr>
            <p:cNvPr id="67" name="Rectangle 50"/>
            <p:cNvSpPr>
              <a:spLocks noChangeArrowheads="1"/>
            </p:cNvSpPr>
            <p:nvPr/>
          </p:nvSpPr>
          <p:spPr bwMode="auto">
            <a:xfrm>
              <a:off x="3699854" y="4101715"/>
              <a:ext cx="5049253" cy="92090"/>
            </a:xfrm>
            <a:prstGeom prst="rect">
              <a:avLst/>
            </a:prstGeom>
            <a:solidFill>
              <a:schemeClr val="bg1">
                <a:lumMod val="95000"/>
              </a:schemeClr>
            </a:solidFill>
            <a:ln>
              <a:noFill/>
            </a:ln>
          </p:spPr>
          <p:txBody>
            <a:bodyPr vert="horz" wrap="square" lIns="91440" tIns="45720" rIns="91440" bIns="45720" numCol="1" anchor="t" anchorCtr="0" compatLnSpc="1"/>
            <a:lstStyle/>
            <a:p>
              <a:endParaRPr lang="id-ID" dirty="0">
                <a:latin typeface="Nunito Light" charset="0"/>
              </a:endParaRPr>
            </a:p>
          </p:txBody>
        </p:sp>
        <p:sp>
          <p:nvSpPr>
            <p:cNvPr id="68" name="Freeform 51"/>
            <p:cNvSpPr/>
            <p:nvPr/>
          </p:nvSpPr>
          <p:spPr bwMode="auto">
            <a:xfrm>
              <a:off x="5860529" y="4101715"/>
              <a:ext cx="725020" cy="51800"/>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p:spPr>
          <p:txBody>
            <a:bodyPr vert="horz" wrap="square" lIns="91440" tIns="45720" rIns="91440" bIns="45720" numCol="1" anchor="t" anchorCtr="0" compatLnSpc="1"/>
            <a:lstStyle/>
            <a:p>
              <a:endParaRPr lang="id-ID" dirty="0">
                <a:latin typeface="Nunito Light" charset="0"/>
              </a:endParaRPr>
            </a:p>
          </p:txBody>
        </p:sp>
        <p:sp>
          <p:nvSpPr>
            <p:cNvPr id="69" name="Oval 54"/>
            <p:cNvSpPr>
              <a:spLocks noChangeArrowheads="1"/>
            </p:cNvSpPr>
            <p:nvPr/>
          </p:nvSpPr>
          <p:spPr bwMode="auto">
            <a:xfrm>
              <a:off x="6220165" y="1442616"/>
              <a:ext cx="43156" cy="43168"/>
            </a:xfrm>
            <a:prstGeom prst="ellipse">
              <a:avLst/>
            </a:prstGeom>
            <a:solidFill>
              <a:srgbClr val="2C2C2C"/>
            </a:solidFill>
            <a:ln>
              <a:noFill/>
            </a:ln>
          </p:spPr>
          <p:txBody>
            <a:bodyPr vert="horz" wrap="square" lIns="91440" tIns="45720" rIns="91440" bIns="45720" numCol="1" anchor="t" anchorCtr="0" compatLnSpc="1"/>
            <a:lstStyle/>
            <a:p>
              <a:endParaRPr lang="id-ID" dirty="0">
                <a:latin typeface="Nunito Light" charset="0"/>
              </a:endParaRPr>
            </a:p>
          </p:txBody>
        </p:sp>
        <p:sp>
          <p:nvSpPr>
            <p:cNvPr id="70" name="Oval 55"/>
            <p:cNvSpPr>
              <a:spLocks noChangeArrowheads="1"/>
            </p:cNvSpPr>
            <p:nvPr/>
          </p:nvSpPr>
          <p:spPr bwMode="auto">
            <a:xfrm>
              <a:off x="6220165" y="1439739"/>
              <a:ext cx="43156" cy="40289"/>
            </a:xfrm>
            <a:prstGeom prst="ellipse">
              <a:avLst/>
            </a:prstGeom>
            <a:solidFill>
              <a:srgbClr val="0A0A0A"/>
            </a:solidFill>
            <a:ln>
              <a:noFill/>
            </a:ln>
          </p:spPr>
          <p:txBody>
            <a:bodyPr vert="horz" wrap="square" lIns="91440" tIns="45720" rIns="91440" bIns="45720" numCol="1" anchor="t" anchorCtr="0" compatLnSpc="1"/>
            <a:lstStyle/>
            <a:p>
              <a:endParaRPr lang="id-ID" dirty="0">
                <a:latin typeface="Nunito Light" charset="0"/>
              </a:endParaRPr>
            </a:p>
          </p:txBody>
        </p:sp>
        <p:sp>
          <p:nvSpPr>
            <p:cNvPr id="71" name="Oval 56"/>
            <p:cNvSpPr>
              <a:spLocks noChangeArrowheads="1"/>
            </p:cNvSpPr>
            <p:nvPr/>
          </p:nvSpPr>
          <p:spPr bwMode="auto">
            <a:xfrm>
              <a:off x="6228794" y="1445494"/>
              <a:ext cx="25894" cy="28778"/>
            </a:xfrm>
            <a:prstGeom prst="ellipse">
              <a:avLst/>
            </a:prstGeom>
            <a:solidFill>
              <a:srgbClr val="000000"/>
            </a:solidFill>
            <a:ln>
              <a:noFill/>
            </a:ln>
          </p:spPr>
          <p:txBody>
            <a:bodyPr vert="horz" wrap="square" lIns="91440" tIns="45720" rIns="91440" bIns="45720" numCol="1" anchor="t" anchorCtr="0" compatLnSpc="1"/>
            <a:lstStyle/>
            <a:p>
              <a:endParaRPr lang="id-ID" dirty="0">
                <a:latin typeface="Nunito Light" charset="0"/>
              </a:endParaRPr>
            </a:p>
          </p:txBody>
        </p:sp>
        <p:sp>
          <p:nvSpPr>
            <p:cNvPr id="72" name="Oval 57"/>
            <p:cNvSpPr>
              <a:spLocks noChangeArrowheads="1"/>
            </p:cNvSpPr>
            <p:nvPr/>
          </p:nvSpPr>
          <p:spPr bwMode="auto">
            <a:xfrm>
              <a:off x="6234549" y="1454127"/>
              <a:ext cx="14386" cy="14390"/>
            </a:xfrm>
            <a:prstGeom prst="ellipse">
              <a:avLst/>
            </a:prstGeom>
            <a:solidFill>
              <a:srgbClr val="2C99B4"/>
            </a:solidFill>
            <a:ln>
              <a:noFill/>
            </a:ln>
          </p:spPr>
          <p:txBody>
            <a:bodyPr vert="horz" wrap="square" lIns="91440" tIns="45720" rIns="91440" bIns="45720" numCol="1" anchor="t" anchorCtr="0" compatLnSpc="1"/>
            <a:lstStyle/>
            <a:p>
              <a:endParaRPr lang="id-ID" dirty="0">
                <a:latin typeface="Nunito Light" charset="0"/>
              </a:endParaRPr>
            </a:p>
          </p:txBody>
        </p:sp>
        <p:sp>
          <p:nvSpPr>
            <p:cNvPr id="73" name="Freeform 58"/>
            <p:cNvSpPr/>
            <p:nvPr/>
          </p:nvSpPr>
          <p:spPr bwMode="auto">
            <a:xfrm>
              <a:off x="6240302" y="1457005"/>
              <a:ext cx="2878" cy="5756"/>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p:spPr>
          <p:txBody>
            <a:bodyPr vert="horz" wrap="square" lIns="91440" tIns="45720" rIns="91440" bIns="45720" numCol="1" anchor="t" anchorCtr="0" compatLnSpc="1"/>
            <a:lstStyle/>
            <a:p>
              <a:endParaRPr lang="id-ID" dirty="0">
                <a:latin typeface="Nunito Light" charset="0"/>
              </a:endParaRPr>
            </a:p>
          </p:txBody>
        </p:sp>
      </p:grpSp>
      <p:pic>
        <p:nvPicPr>
          <p:cNvPr id="34" name="图片 33"/>
          <p:cNvPicPr>
            <a:picLocks noChangeAspect="1"/>
          </p:cNvPicPr>
          <p:nvPr/>
        </p:nvPicPr>
        <p:blipFill>
          <a:blip r:embed="rId3"/>
          <a:stretch>
            <a:fillRect/>
          </a:stretch>
        </p:blipFill>
        <p:spPr>
          <a:xfrm>
            <a:off x="1043940" y="2166620"/>
            <a:ext cx="2536825" cy="1614805"/>
          </a:xfrm>
          <a:prstGeom prst="rect">
            <a:avLst/>
          </a:prstGeom>
        </p:spPr>
      </p:pic>
      <p:pic>
        <p:nvPicPr>
          <p:cNvPr id="24" name="图片 23"/>
          <p:cNvPicPr>
            <a:picLocks noChangeAspect="1"/>
          </p:cNvPicPr>
          <p:nvPr/>
        </p:nvPicPr>
        <p:blipFill>
          <a:blip r:embed="rId4" cstate="print"/>
          <a:stretch>
            <a:fillRect/>
          </a:stretch>
        </p:blipFill>
        <p:spPr>
          <a:xfrm>
            <a:off x="8587105" y="2187575"/>
            <a:ext cx="2593340" cy="1543050"/>
          </a:xfrm>
          <a:prstGeom prst="rect">
            <a:avLst/>
          </a:prstGeom>
        </p:spPr>
      </p:pic>
      <p:sp>
        <p:nvSpPr>
          <p:cNvPr id="78" name="文本框 77"/>
          <p:cNvSpPr txBox="1"/>
          <p:nvPr/>
        </p:nvSpPr>
        <p:spPr>
          <a:xfrm>
            <a:off x="5440045" y="4559935"/>
            <a:ext cx="2540000" cy="506730"/>
          </a:xfrm>
          <a:prstGeom prst="rect">
            <a:avLst/>
          </a:prstGeom>
          <a:noFill/>
        </p:spPr>
        <p:txBody>
          <a:bodyPr wrap="square" rtlCol="0" anchor="t">
            <a:spAutoFit/>
          </a:bodyPr>
          <a:lstStyle/>
          <a:p>
            <a:pPr indent="0" algn="l">
              <a:lnSpc>
                <a:spcPct val="150000"/>
              </a:lnSpc>
              <a:buFont typeface="Wingdings" panose="05000000000000000000" charset="0"/>
              <a:buNone/>
            </a:pPr>
            <a:r>
              <a:rPr lang="zh-CN" b="1">
                <a:sym typeface="+mn-ea"/>
              </a:rPr>
              <a:t>互动资源更多样</a:t>
            </a:r>
            <a:endParaRPr lang="zh-CN" altLang="en-US"/>
          </a:p>
        </p:txBody>
      </p:sp>
      <p:sp>
        <p:nvSpPr>
          <p:cNvPr id="79" name="文本框 78"/>
          <p:cNvSpPr txBox="1"/>
          <p:nvPr/>
        </p:nvSpPr>
        <p:spPr>
          <a:xfrm>
            <a:off x="1734820" y="4115435"/>
            <a:ext cx="2540000" cy="922020"/>
          </a:xfrm>
          <a:prstGeom prst="rect">
            <a:avLst/>
          </a:prstGeom>
          <a:noFill/>
        </p:spPr>
        <p:txBody>
          <a:bodyPr wrap="square" rtlCol="0" anchor="t">
            <a:spAutoFit/>
          </a:bodyPr>
          <a:lstStyle/>
          <a:p>
            <a:pPr indent="0" algn="l">
              <a:lnSpc>
                <a:spcPct val="150000"/>
              </a:lnSpc>
              <a:buFont typeface="Wingdings" panose="05000000000000000000" charset="0"/>
              <a:buNone/>
            </a:pPr>
            <a:r>
              <a:rPr lang="zh-CN" b="1">
                <a:sym typeface="+mn-ea"/>
              </a:rPr>
              <a:t>教学工具更好玩</a:t>
            </a:r>
            <a:endParaRPr lang="zh-CN" b="1"/>
          </a:p>
          <a:p>
            <a:pPr indent="0" algn="l">
              <a:lnSpc>
                <a:spcPct val="150000"/>
              </a:lnSpc>
              <a:buFont typeface="Wingdings" panose="05000000000000000000" charset="0"/>
              <a:buNone/>
            </a:pPr>
            <a:endParaRPr lang="zh-CN" altLang="en-US"/>
          </a:p>
        </p:txBody>
      </p:sp>
      <p:sp>
        <p:nvSpPr>
          <p:cNvPr id="80" name="文本框 79"/>
          <p:cNvSpPr txBox="1"/>
          <p:nvPr/>
        </p:nvSpPr>
        <p:spPr>
          <a:xfrm>
            <a:off x="9274175" y="4140200"/>
            <a:ext cx="2540000" cy="506730"/>
          </a:xfrm>
          <a:prstGeom prst="rect">
            <a:avLst/>
          </a:prstGeom>
          <a:noFill/>
        </p:spPr>
        <p:txBody>
          <a:bodyPr wrap="square" rtlCol="0" anchor="t">
            <a:spAutoFit/>
          </a:bodyPr>
          <a:lstStyle/>
          <a:p>
            <a:pPr indent="0" algn="l">
              <a:lnSpc>
                <a:spcPct val="150000"/>
              </a:lnSpc>
              <a:buFont typeface="Wingdings" panose="05000000000000000000" charset="0"/>
              <a:buNone/>
            </a:pPr>
            <a:r>
              <a:rPr lang="zh-CN" b="1">
                <a:sym typeface="+mn-ea"/>
              </a:rPr>
              <a:t>课堂评价更直接</a:t>
            </a:r>
            <a:endParaRPr lang="zh-CN" altLang="en-US"/>
          </a:p>
        </p:txBody>
      </p:sp>
      <p:sp>
        <p:nvSpPr>
          <p:cNvPr id="85" name="矩形 2"/>
          <p:cNvSpPr/>
          <p:nvPr/>
        </p:nvSpPr>
        <p:spPr>
          <a:xfrm>
            <a:off x="-19050" y="5177155"/>
            <a:ext cx="12230100" cy="1707515"/>
          </a:xfrm>
          <a:custGeom>
            <a:avLst/>
            <a:gdLst>
              <a:gd name="connsiteX0" fmla="*/ 0 w 9144000"/>
              <a:gd name="connsiteY0" fmla="*/ 0 h 2283718"/>
              <a:gd name="connsiteX1" fmla="*/ 9144000 w 9144000"/>
              <a:gd name="connsiteY1" fmla="*/ 0 h 2283718"/>
              <a:gd name="connsiteX2" fmla="*/ 9144000 w 9144000"/>
              <a:gd name="connsiteY2" fmla="*/ 2283718 h 2283718"/>
              <a:gd name="connsiteX3" fmla="*/ 0 w 9144000"/>
              <a:gd name="connsiteY3" fmla="*/ 2283718 h 2283718"/>
              <a:gd name="connsiteX4" fmla="*/ 0 w 9144000"/>
              <a:gd name="connsiteY4" fmla="*/ 0 h 2283718"/>
              <a:gd name="connsiteX0-1" fmla="*/ 0 w 9144000"/>
              <a:gd name="connsiteY0-2" fmla="*/ 0 h 2283718"/>
              <a:gd name="connsiteX1-3" fmla="*/ 9144000 w 9144000"/>
              <a:gd name="connsiteY1-4" fmla="*/ 0 h 2283718"/>
              <a:gd name="connsiteX2-5" fmla="*/ 9144000 w 9144000"/>
              <a:gd name="connsiteY2-6" fmla="*/ 2283718 h 2283718"/>
              <a:gd name="connsiteX3-7" fmla="*/ 0 w 9144000"/>
              <a:gd name="connsiteY3-8" fmla="*/ 2283718 h 2283718"/>
              <a:gd name="connsiteX4-9" fmla="*/ 0 w 9144000"/>
              <a:gd name="connsiteY4-10" fmla="*/ 0 h 2283718"/>
              <a:gd name="connsiteX0-11" fmla="*/ 0 w 9144000"/>
              <a:gd name="connsiteY0-12" fmla="*/ 0 h 2283718"/>
              <a:gd name="connsiteX1-13" fmla="*/ 9144000 w 9144000"/>
              <a:gd name="connsiteY1-14" fmla="*/ 0 h 2283718"/>
              <a:gd name="connsiteX2-15" fmla="*/ 9144000 w 9144000"/>
              <a:gd name="connsiteY2-16" fmla="*/ 2283718 h 2283718"/>
              <a:gd name="connsiteX3-17" fmla="*/ 0 w 9144000"/>
              <a:gd name="connsiteY3-18" fmla="*/ 2283718 h 2283718"/>
              <a:gd name="connsiteX4-19" fmla="*/ 0 w 9144000"/>
              <a:gd name="connsiteY4-20" fmla="*/ 0 h 2283718"/>
              <a:gd name="connsiteX0-21" fmla="*/ 0 w 9144000"/>
              <a:gd name="connsiteY0-22" fmla="*/ 0 h 2283718"/>
              <a:gd name="connsiteX1-23" fmla="*/ 9144000 w 9144000"/>
              <a:gd name="connsiteY1-24" fmla="*/ 0 h 2283718"/>
              <a:gd name="connsiteX2-25" fmla="*/ 9144000 w 9144000"/>
              <a:gd name="connsiteY2-26" fmla="*/ 2283718 h 2283718"/>
              <a:gd name="connsiteX3-27" fmla="*/ 0 w 9144000"/>
              <a:gd name="connsiteY3-28" fmla="*/ 2283718 h 2283718"/>
              <a:gd name="connsiteX4-29" fmla="*/ 0 w 9144000"/>
              <a:gd name="connsiteY4-30" fmla="*/ 0 h 228371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2283718">
                <a:moveTo>
                  <a:pt x="0" y="0"/>
                </a:moveTo>
                <a:cubicBezTo>
                  <a:pt x="3136232" y="577516"/>
                  <a:pt x="6128084" y="673768"/>
                  <a:pt x="9144000" y="0"/>
                </a:cubicBezTo>
                <a:lnTo>
                  <a:pt x="9144000" y="2283718"/>
                </a:lnTo>
                <a:lnTo>
                  <a:pt x="0" y="2283718"/>
                </a:lnTo>
                <a:lnTo>
                  <a:pt x="0" y="0"/>
                </a:lnTo>
                <a:close/>
              </a:path>
            </a:pathLst>
          </a:custGeom>
          <a:solidFill>
            <a:srgbClr val="D73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pic>
        <p:nvPicPr>
          <p:cNvPr id="100" name="图形 99"/>
          <p:cNvPicPr>
            <a:picLocks noChangeAspect="1"/>
          </p:cNvPicPr>
          <p:nvPr/>
        </p:nvPicPr>
        <p:blipFill>
          <a:blip r:embed="rId5"/>
          <a:stretch>
            <a:fillRect/>
          </a:stretch>
        </p:blipFill>
        <p:spPr>
          <a:xfrm>
            <a:off x="1159531" y="4140409"/>
            <a:ext cx="562308" cy="562308"/>
          </a:xfrm>
          <a:prstGeom prst="rect">
            <a:avLst/>
          </a:prstGeom>
        </p:spPr>
      </p:pic>
      <p:pic>
        <p:nvPicPr>
          <p:cNvPr id="89" name="图形 88"/>
          <p:cNvPicPr>
            <a:picLocks noChangeAspect="1"/>
          </p:cNvPicPr>
          <p:nvPr/>
        </p:nvPicPr>
        <p:blipFill>
          <a:blip r:embed="rId6"/>
          <a:stretch>
            <a:fillRect/>
          </a:stretch>
        </p:blipFill>
        <p:spPr>
          <a:xfrm>
            <a:off x="4877456" y="4531942"/>
            <a:ext cx="562308" cy="562307"/>
          </a:xfrm>
          <a:prstGeom prst="rect">
            <a:avLst/>
          </a:prstGeom>
        </p:spPr>
      </p:pic>
      <p:pic>
        <p:nvPicPr>
          <p:cNvPr id="113" name="图形 112"/>
          <p:cNvPicPr>
            <a:picLocks noChangeAspect="1"/>
          </p:cNvPicPr>
          <p:nvPr/>
        </p:nvPicPr>
        <p:blipFill>
          <a:blip r:embed="rId7"/>
          <a:stretch>
            <a:fillRect/>
          </a:stretch>
        </p:blipFill>
        <p:spPr>
          <a:xfrm>
            <a:off x="8751839" y="4174724"/>
            <a:ext cx="513615" cy="513615"/>
          </a:xfrm>
          <a:prstGeom prst="rect">
            <a:avLst/>
          </a:prstGeom>
        </p:spPr>
      </p:pic>
      <p:grpSp>
        <p:nvGrpSpPr>
          <p:cNvPr id="56" name="组合 55"/>
          <p:cNvGrpSpPr/>
          <p:nvPr/>
        </p:nvGrpSpPr>
        <p:grpSpPr>
          <a:xfrm>
            <a:off x="251519" y="191441"/>
            <a:ext cx="7728526" cy="713508"/>
            <a:chOff x="251519" y="191441"/>
            <a:chExt cx="7728526" cy="713508"/>
          </a:xfrm>
        </p:grpSpPr>
        <p:sp>
          <p:nvSpPr>
            <p:cNvPr id="57" name="标题 1"/>
            <p:cNvSpPr txBox="1"/>
            <p:nvPr/>
          </p:nvSpPr>
          <p:spPr>
            <a:xfrm>
              <a:off x="251519" y="191441"/>
              <a:ext cx="7728526"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en-US" altLang="zh-CN" sz="3200" dirty="0">
                  <a:sym typeface="+mn-ea"/>
                </a:rPr>
                <a:t>1</a:t>
              </a:r>
              <a:r>
                <a:rPr lang="zh-CN" altLang="en-US" sz="3200" dirty="0">
                  <a:sym typeface="+mn-ea"/>
                </a:rPr>
                <a:t>、课堂趣味性不足，学生积极性不高</a:t>
              </a:r>
              <a:endParaRPr lang="zh-CN" altLang="en-US" sz="3200" dirty="0">
                <a:sym typeface="+mn-ea"/>
              </a:endParaRPr>
            </a:p>
          </p:txBody>
        </p:sp>
        <p:sp>
          <p:nvSpPr>
            <p:cNvPr id="58" name="矩形 57"/>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272780" y="2056130"/>
            <a:ext cx="2542540" cy="777875"/>
          </a:xfrm>
          <a:prstGeom prst="rect">
            <a:avLst/>
          </a:prstGeom>
          <a:noFill/>
        </p:spPr>
        <p:txBody>
          <a:bodyPr wrap="none" lIns="0"/>
          <a:lstStyle/>
          <a:p>
            <a:pPr indent="0" algn="l">
              <a:lnSpc>
                <a:spcPct val="150000"/>
              </a:lnSpc>
              <a:buFont typeface="Wingdings" panose="05000000000000000000" charset="0"/>
              <a:buNone/>
            </a:pPr>
            <a:r>
              <a:rPr lang="zh-CN" sz="2400" b="1" dirty="0"/>
              <a:t>手机资源电脑显示</a:t>
            </a:r>
            <a:endParaRPr lang="zh-CN" sz="2400" b="1" dirty="0"/>
          </a:p>
          <a:p>
            <a:pPr marL="387350" indent="-387350" algn="l">
              <a:lnSpc>
                <a:spcPct val="150000"/>
              </a:lnSpc>
              <a:buFont typeface="Wingdings" panose="05000000000000000000" charset="0"/>
              <a:buChar char="l"/>
            </a:pPr>
            <a:endParaRPr lang="zh-CN" sz="2400" b="1" dirty="0"/>
          </a:p>
          <a:p>
            <a:pPr marL="387350" indent="-387350" algn="l">
              <a:lnSpc>
                <a:spcPct val="150000"/>
              </a:lnSpc>
              <a:buFont typeface="Wingdings" panose="05000000000000000000" charset="0"/>
              <a:buChar char="l"/>
            </a:pPr>
            <a:endParaRPr lang="zh-CN" sz="2400" b="1" dirty="0"/>
          </a:p>
        </p:txBody>
      </p:sp>
      <p:grpSp>
        <p:nvGrpSpPr>
          <p:cNvPr id="2" name="组合 1"/>
          <p:cNvGrpSpPr/>
          <p:nvPr/>
        </p:nvGrpSpPr>
        <p:grpSpPr>
          <a:xfrm rot="10800000">
            <a:off x="-3176" y="0"/>
            <a:ext cx="5887085" cy="6865888"/>
            <a:chOff x="4654698" y="-5916"/>
            <a:chExt cx="4510557" cy="5149416"/>
          </a:xfrm>
        </p:grpSpPr>
        <p:sp>
          <p:nvSpPr>
            <p:cNvPr id="5" name="矩形 3"/>
            <p:cNvSpPr/>
            <p:nvPr/>
          </p:nvSpPr>
          <p:spPr>
            <a:xfrm flipH="1">
              <a:off x="4654698" y="0"/>
              <a:ext cx="4510557" cy="5143500"/>
            </a:xfrm>
            <a:custGeom>
              <a:avLst/>
              <a:gdLst>
                <a:gd name="connsiteX0" fmla="*/ 0 w 5822148"/>
                <a:gd name="connsiteY0" fmla="*/ 0 h 5143500"/>
                <a:gd name="connsiteX1" fmla="*/ 5822148 w 5822148"/>
                <a:gd name="connsiteY1" fmla="*/ 0 h 5143500"/>
                <a:gd name="connsiteX2" fmla="*/ 5822148 w 5822148"/>
                <a:gd name="connsiteY2" fmla="*/ 5143500 h 5143500"/>
                <a:gd name="connsiteX3" fmla="*/ 0 w 5822148"/>
                <a:gd name="connsiteY3" fmla="*/ 5143500 h 5143500"/>
                <a:gd name="connsiteX4" fmla="*/ 0 w 5822148"/>
                <a:gd name="connsiteY4" fmla="*/ 0 h 5143500"/>
                <a:gd name="connsiteX0-1" fmla="*/ 0 w 5822148"/>
                <a:gd name="connsiteY0-2" fmla="*/ 0 h 5143500"/>
                <a:gd name="connsiteX1-3" fmla="*/ 5822148 w 5822148"/>
                <a:gd name="connsiteY1-4" fmla="*/ 0 h 5143500"/>
                <a:gd name="connsiteX2-5" fmla="*/ 4057144 w 5822148"/>
                <a:gd name="connsiteY2-6" fmla="*/ 5143500 h 5143500"/>
                <a:gd name="connsiteX3-7" fmla="*/ 0 w 5822148"/>
                <a:gd name="connsiteY3-8" fmla="*/ 5143500 h 5143500"/>
                <a:gd name="connsiteX4-9" fmla="*/ 0 w 5822148"/>
                <a:gd name="connsiteY4-10" fmla="*/ 0 h 51435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822148" h="5143500">
                  <a:moveTo>
                    <a:pt x="0" y="0"/>
                  </a:moveTo>
                  <a:lnTo>
                    <a:pt x="5822148" y="0"/>
                  </a:lnTo>
                  <a:lnTo>
                    <a:pt x="4057144" y="5143500"/>
                  </a:lnTo>
                  <a:lnTo>
                    <a:pt x="0" y="5143500"/>
                  </a:lnTo>
                  <a:lnTo>
                    <a:pt x="0" y="0"/>
                  </a:lnTo>
                  <a:close/>
                </a:path>
              </a:pathLst>
            </a:custGeom>
            <a:solidFill>
              <a:srgbClr val="FEF7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矩形 3"/>
            <p:cNvSpPr/>
            <p:nvPr/>
          </p:nvSpPr>
          <p:spPr>
            <a:xfrm>
              <a:off x="8359403" y="0"/>
              <a:ext cx="629405" cy="1230143"/>
            </a:xfrm>
            <a:custGeom>
              <a:avLst/>
              <a:gdLst>
                <a:gd name="connsiteX0" fmla="*/ 0 w 691215"/>
                <a:gd name="connsiteY0" fmla="*/ 0 h 2410217"/>
                <a:gd name="connsiteX1" fmla="*/ 691215 w 691215"/>
                <a:gd name="connsiteY1" fmla="*/ 0 h 2410217"/>
                <a:gd name="connsiteX2" fmla="*/ 691215 w 691215"/>
                <a:gd name="connsiteY2" fmla="*/ 2410217 h 2410217"/>
                <a:gd name="connsiteX3" fmla="*/ 0 w 691215"/>
                <a:gd name="connsiteY3" fmla="*/ 2410217 h 2410217"/>
                <a:gd name="connsiteX4" fmla="*/ 0 w 691215"/>
                <a:gd name="connsiteY4" fmla="*/ 0 h 2410217"/>
                <a:gd name="connsiteX0-1" fmla="*/ 0 w 1241473"/>
                <a:gd name="connsiteY0-2" fmla="*/ 0 h 2410217"/>
                <a:gd name="connsiteX1-3" fmla="*/ 691215 w 1241473"/>
                <a:gd name="connsiteY1-4" fmla="*/ 0 h 2410217"/>
                <a:gd name="connsiteX2-5" fmla="*/ 1241473 w 1241473"/>
                <a:gd name="connsiteY2-6" fmla="*/ 2410217 h 2410217"/>
                <a:gd name="connsiteX3-7" fmla="*/ 0 w 1241473"/>
                <a:gd name="connsiteY3-8" fmla="*/ 2410217 h 2410217"/>
                <a:gd name="connsiteX4-9" fmla="*/ 0 w 1241473"/>
                <a:gd name="connsiteY4-10" fmla="*/ 0 h 2410217"/>
                <a:gd name="connsiteX0-11" fmla="*/ 0 w 1241473"/>
                <a:gd name="connsiteY0-12" fmla="*/ 0 h 2410217"/>
                <a:gd name="connsiteX1-13" fmla="*/ 691215 w 1241473"/>
                <a:gd name="connsiteY1-14" fmla="*/ 0 h 2410217"/>
                <a:gd name="connsiteX2-15" fmla="*/ 1241473 w 1241473"/>
                <a:gd name="connsiteY2-16" fmla="*/ 2410217 h 2410217"/>
                <a:gd name="connsiteX3-17" fmla="*/ 582626 w 1241473"/>
                <a:gd name="connsiteY3-18" fmla="*/ 2410217 h 2410217"/>
                <a:gd name="connsiteX4-19" fmla="*/ 0 w 1241473"/>
                <a:gd name="connsiteY4-20" fmla="*/ 0 h 2410217"/>
                <a:gd name="connsiteX0-21" fmla="*/ 0 w 1241473"/>
                <a:gd name="connsiteY0-22" fmla="*/ 0 h 2410217"/>
                <a:gd name="connsiteX1-23" fmla="*/ 691215 w 1241473"/>
                <a:gd name="connsiteY1-24" fmla="*/ 0 h 2410217"/>
                <a:gd name="connsiteX2-25" fmla="*/ 1241473 w 1241473"/>
                <a:gd name="connsiteY2-26" fmla="*/ 2410217 h 2410217"/>
                <a:gd name="connsiteX3-27" fmla="*/ 542166 w 1241473"/>
                <a:gd name="connsiteY3-28" fmla="*/ 2410217 h 2410217"/>
                <a:gd name="connsiteX4-29" fmla="*/ 0 w 1241473"/>
                <a:gd name="connsiteY4-30" fmla="*/ 0 h 2410217"/>
                <a:gd name="connsiteX0-31" fmla="*/ 0 w 1241473"/>
                <a:gd name="connsiteY0-32" fmla="*/ 0 h 2426401"/>
                <a:gd name="connsiteX1-33" fmla="*/ 691215 w 1241473"/>
                <a:gd name="connsiteY1-34" fmla="*/ 0 h 2426401"/>
                <a:gd name="connsiteX2-35" fmla="*/ 1241473 w 1241473"/>
                <a:gd name="connsiteY2-36" fmla="*/ 2410217 h 2426401"/>
                <a:gd name="connsiteX3-37" fmla="*/ 501706 w 1241473"/>
                <a:gd name="connsiteY3-38" fmla="*/ 2426401 h 2426401"/>
                <a:gd name="connsiteX4-39" fmla="*/ 0 w 1241473"/>
                <a:gd name="connsiteY4-40" fmla="*/ 0 h 24264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1473" h="2426401">
                  <a:moveTo>
                    <a:pt x="0" y="0"/>
                  </a:moveTo>
                  <a:lnTo>
                    <a:pt x="691215" y="0"/>
                  </a:lnTo>
                  <a:lnTo>
                    <a:pt x="1241473" y="2410217"/>
                  </a:lnTo>
                  <a:lnTo>
                    <a:pt x="501706" y="2426401"/>
                  </a:lnTo>
                  <a:lnTo>
                    <a:pt x="0" y="0"/>
                  </a:lnTo>
                  <a:close/>
                </a:path>
              </a:pathLst>
            </a:custGeom>
            <a:solidFill>
              <a:srgbClr val="D73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矩形 3"/>
            <p:cNvSpPr/>
            <p:nvPr/>
          </p:nvSpPr>
          <p:spPr>
            <a:xfrm>
              <a:off x="7994036" y="-5916"/>
              <a:ext cx="405839" cy="793194"/>
            </a:xfrm>
            <a:custGeom>
              <a:avLst/>
              <a:gdLst>
                <a:gd name="connsiteX0" fmla="*/ 0 w 691215"/>
                <a:gd name="connsiteY0" fmla="*/ 0 h 2410217"/>
                <a:gd name="connsiteX1" fmla="*/ 691215 w 691215"/>
                <a:gd name="connsiteY1" fmla="*/ 0 h 2410217"/>
                <a:gd name="connsiteX2" fmla="*/ 691215 w 691215"/>
                <a:gd name="connsiteY2" fmla="*/ 2410217 h 2410217"/>
                <a:gd name="connsiteX3" fmla="*/ 0 w 691215"/>
                <a:gd name="connsiteY3" fmla="*/ 2410217 h 2410217"/>
                <a:gd name="connsiteX4" fmla="*/ 0 w 691215"/>
                <a:gd name="connsiteY4" fmla="*/ 0 h 2410217"/>
                <a:gd name="connsiteX0-1" fmla="*/ 0 w 1241473"/>
                <a:gd name="connsiteY0-2" fmla="*/ 0 h 2410217"/>
                <a:gd name="connsiteX1-3" fmla="*/ 691215 w 1241473"/>
                <a:gd name="connsiteY1-4" fmla="*/ 0 h 2410217"/>
                <a:gd name="connsiteX2-5" fmla="*/ 1241473 w 1241473"/>
                <a:gd name="connsiteY2-6" fmla="*/ 2410217 h 2410217"/>
                <a:gd name="connsiteX3-7" fmla="*/ 0 w 1241473"/>
                <a:gd name="connsiteY3-8" fmla="*/ 2410217 h 2410217"/>
                <a:gd name="connsiteX4-9" fmla="*/ 0 w 1241473"/>
                <a:gd name="connsiteY4-10" fmla="*/ 0 h 2410217"/>
                <a:gd name="connsiteX0-11" fmla="*/ 0 w 1241473"/>
                <a:gd name="connsiteY0-12" fmla="*/ 0 h 2410217"/>
                <a:gd name="connsiteX1-13" fmla="*/ 691215 w 1241473"/>
                <a:gd name="connsiteY1-14" fmla="*/ 0 h 2410217"/>
                <a:gd name="connsiteX2-15" fmla="*/ 1241473 w 1241473"/>
                <a:gd name="connsiteY2-16" fmla="*/ 2410217 h 2410217"/>
                <a:gd name="connsiteX3-17" fmla="*/ 582626 w 1241473"/>
                <a:gd name="connsiteY3-18" fmla="*/ 2410217 h 2410217"/>
                <a:gd name="connsiteX4-19" fmla="*/ 0 w 1241473"/>
                <a:gd name="connsiteY4-20" fmla="*/ 0 h 2410217"/>
                <a:gd name="connsiteX0-21" fmla="*/ 0 w 1241473"/>
                <a:gd name="connsiteY0-22" fmla="*/ 0 h 2410217"/>
                <a:gd name="connsiteX1-23" fmla="*/ 691215 w 1241473"/>
                <a:gd name="connsiteY1-24" fmla="*/ 0 h 2410217"/>
                <a:gd name="connsiteX2-25" fmla="*/ 1241473 w 1241473"/>
                <a:gd name="connsiteY2-26" fmla="*/ 2410217 h 2410217"/>
                <a:gd name="connsiteX3-27" fmla="*/ 542166 w 1241473"/>
                <a:gd name="connsiteY3-28" fmla="*/ 2410217 h 2410217"/>
                <a:gd name="connsiteX4-29" fmla="*/ 0 w 1241473"/>
                <a:gd name="connsiteY4-30" fmla="*/ 0 h 2410217"/>
                <a:gd name="connsiteX0-31" fmla="*/ 0 w 1241473"/>
                <a:gd name="connsiteY0-32" fmla="*/ 0 h 2426401"/>
                <a:gd name="connsiteX1-33" fmla="*/ 691215 w 1241473"/>
                <a:gd name="connsiteY1-34" fmla="*/ 0 h 2426401"/>
                <a:gd name="connsiteX2-35" fmla="*/ 1241473 w 1241473"/>
                <a:gd name="connsiteY2-36" fmla="*/ 2410217 h 2426401"/>
                <a:gd name="connsiteX3-37" fmla="*/ 501706 w 1241473"/>
                <a:gd name="connsiteY3-38" fmla="*/ 2426401 h 2426401"/>
                <a:gd name="connsiteX4-39" fmla="*/ 0 w 1241473"/>
                <a:gd name="connsiteY4-40" fmla="*/ 0 h 24264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1473" h="2426401">
                  <a:moveTo>
                    <a:pt x="0" y="0"/>
                  </a:moveTo>
                  <a:lnTo>
                    <a:pt x="691215" y="0"/>
                  </a:lnTo>
                  <a:lnTo>
                    <a:pt x="1241473" y="2410217"/>
                  </a:lnTo>
                  <a:lnTo>
                    <a:pt x="501706" y="2426401"/>
                  </a:ln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12" name="图片 11"/>
          <p:cNvPicPr>
            <a:picLocks noChangeAspect="1"/>
          </p:cNvPicPr>
          <p:nvPr/>
        </p:nvPicPr>
        <p:blipFill>
          <a:blip r:embed="rId1" cstate="print"/>
          <a:stretch>
            <a:fillRect/>
          </a:stretch>
        </p:blipFill>
        <p:spPr>
          <a:xfrm>
            <a:off x="1567791" y="1474773"/>
            <a:ext cx="5449871" cy="2882534"/>
          </a:xfrm>
          <a:prstGeom prst="rect">
            <a:avLst/>
          </a:prstGeom>
        </p:spPr>
      </p:pic>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3258" y="1680517"/>
            <a:ext cx="4490431" cy="2410169"/>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2180" y="4828226"/>
            <a:ext cx="3077288" cy="2037022"/>
          </a:xfrm>
          <a:prstGeom prst="rect">
            <a:avLst/>
          </a:prstGeom>
        </p:spPr>
      </p:pic>
      <p:sp>
        <p:nvSpPr>
          <p:cNvPr id="9" name="椭圆 8"/>
          <p:cNvSpPr/>
          <p:nvPr/>
        </p:nvSpPr>
        <p:spPr>
          <a:xfrm>
            <a:off x="8926529" y="2986104"/>
            <a:ext cx="1155032" cy="11550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kern="100" dirty="0">
              <a:solidFill>
                <a:schemeClr val="bg1"/>
              </a:solidFill>
              <a:latin typeface="Calibri" panose="020F0502020204030204" charset="0"/>
              <a:ea typeface="仿宋_GB2312"/>
              <a:cs typeface="Times New Roman" panose="02020603050405020304" pitchFamily="18" charset="0"/>
              <a:sym typeface="+mn-ea"/>
            </a:endParaRPr>
          </a:p>
        </p:txBody>
      </p:sp>
      <p:sp>
        <p:nvSpPr>
          <p:cNvPr id="69" name="椭圆 68"/>
          <p:cNvSpPr/>
          <p:nvPr/>
        </p:nvSpPr>
        <p:spPr>
          <a:xfrm>
            <a:off x="8885889" y="1026494"/>
            <a:ext cx="1155032" cy="11550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kern="100" dirty="0">
              <a:solidFill>
                <a:schemeClr val="bg1"/>
              </a:solidFill>
              <a:latin typeface="Calibri" panose="020F0502020204030204" charset="0"/>
              <a:ea typeface="仿宋_GB2312"/>
              <a:cs typeface="Times New Roman" panose="02020603050405020304" pitchFamily="18" charset="0"/>
              <a:sym typeface="+mn-ea"/>
            </a:endParaRPr>
          </a:p>
        </p:txBody>
      </p:sp>
      <p:sp>
        <p:nvSpPr>
          <p:cNvPr id="8" name="椭圆 7"/>
          <p:cNvSpPr/>
          <p:nvPr/>
        </p:nvSpPr>
        <p:spPr>
          <a:xfrm>
            <a:off x="8929704" y="4794584"/>
            <a:ext cx="1155032" cy="11550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kern="100" dirty="0">
              <a:solidFill>
                <a:schemeClr val="bg1"/>
              </a:solidFill>
              <a:latin typeface="Calibri" panose="020F0502020204030204" charset="0"/>
              <a:ea typeface="仿宋_GB2312"/>
              <a:cs typeface="Times New Roman" panose="02020603050405020304" pitchFamily="18" charset="0"/>
              <a:sym typeface="+mn-ea"/>
            </a:endParaRPr>
          </a:p>
        </p:txBody>
      </p:sp>
      <p:pic>
        <p:nvPicPr>
          <p:cNvPr id="67" name="图片 66" descr="矢量智能对象"/>
          <p:cNvPicPr>
            <a:picLocks noChangeAspect="1"/>
          </p:cNvPicPr>
          <p:nvPr/>
        </p:nvPicPr>
        <p:blipFill>
          <a:blip r:embed="rId4"/>
          <a:stretch>
            <a:fillRect/>
          </a:stretch>
        </p:blipFill>
        <p:spPr>
          <a:xfrm>
            <a:off x="8990214" y="3045115"/>
            <a:ext cx="1045845" cy="1045845"/>
          </a:xfrm>
          <a:prstGeom prst="rect">
            <a:avLst/>
          </a:prstGeom>
        </p:spPr>
      </p:pic>
      <p:pic>
        <p:nvPicPr>
          <p:cNvPr id="68" name="图片 67" descr="laoshi"/>
          <p:cNvPicPr>
            <a:picLocks noChangeAspect="1"/>
          </p:cNvPicPr>
          <p:nvPr/>
        </p:nvPicPr>
        <p:blipFill>
          <a:blip r:embed="rId5"/>
          <a:stretch>
            <a:fillRect/>
          </a:stretch>
        </p:blipFill>
        <p:spPr>
          <a:xfrm>
            <a:off x="8947034" y="1092835"/>
            <a:ext cx="1038225" cy="1038225"/>
          </a:xfrm>
          <a:prstGeom prst="rect">
            <a:avLst/>
          </a:prstGeom>
        </p:spPr>
      </p:pic>
      <p:pic>
        <p:nvPicPr>
          <p:cNvPr id="70" name="图片 69" descr="矢量智能对象1"/>
          <p:cNvPicPr>
            <a:picLocks noChangeAspect="1"/>
          </p:cNvPicPr>
          <p:nvPr/>
        </p:nvPicPr>
        <p:blipFill>
          <a:blip r:embed="rId6"/>
          <a:stretch>
            <a:fillRect/>
          </a:stretch>
        </p:blipFill>
        <p:spPr>
          <a:xfrm>
            <a:off x="8977630" y="4838700"/>
            <a:ext cx="1068070" cy="1068070"/>
          </a:xfrm>
          <a:prstGeom prst="rect">
            <a:avLst/>
          </a:prstGeom>
        </p:spPr>
      </p:pic>
      <p:sp>
        <p:nvSpPr>
          <p:cNvPr id="6" name="文本框 5"/>
          <p:cNvSpPr txBox="1"/>
          <p:nvPr/>
        </p:nvSpPr>
        <p:spPr>
          <a:xfrm>
            <a:off x="8237220" y="4023360"/>
            <a:ext cx="2578100" cy="723265"/>
          </a:xfrm>
          <a:prstGeom prst="rect">
            <a:avLst/>
          </a:prstGeom>
          <a:noFill/>
        </p:spPr>
        <p:txBody>
          <a:bodyPr wrap="none" lIns="0"/>
          <a:lstStyle/>
          <a:p>
            <a:pPr indent="0" algn="l">
              <a:lnSpc>
                <a:spcPct val="150000"/>
              </a:lnSpc>
              <a:buFont typeface="Wingdings" panose="05000000000000000000" charset="0"/>
              <a:buNone/>
            </a:pPr>
            <a:r>
              <a:rPr lang="zh-CN" sz="2400" b="1" dirty="0"/>
              <a:t>手机远程控制电脑</a:t>
            </a:r>
            <a:endParaRPr lang="zh-CN" sz="2400" b="1" dirty="0"/>
          </a:p>
          <a:p>
            <a:pPr marL="387350" indent="-387350" algn="l">
              <a:lnSpc>
                <a:spcPct val="150000"/>
              </a:lnSpc>
              <a:buFont typeface="Wingdings" panose="05000000000000000000" charset="0"/>
              <a:buChar char="l"/>
            </a:pPr>
            <a:endParaRPr lang="zh-CN" sz="2400" b="1" dirty="0"/>
          </a:p>
        </p:txBody>
      </p:sp>
      <p:sp>
        <p:nvSpPr>
          <p:cNvPr id="7" name="文本框 6"/>
          <p:cNvSpPr txBox="1"/>
          <p:nvPr/>
        </p:nvSpPr>
        <p:spPr>
          <a:xfrm>
            <a:off x="8226425" y="5836920"/>
            <a:ext cx="2599690" cy="795020"/>
          </a:xfrm>
          <a:prstGeom prst="rect">
            <a:avLst/>
          </a:prstGeom>
          <a:noFill/>
        </p:spPr>
        <p:txBody>
          <a:bodyPr wrap="none" lIns="0"/>
          <a:lstStyle/>
          <a:p>
            <a:pPr indent="0" algn="l">
              <a:lnSpc>
                <a:spcPct val="150000"/>
              </a:lnSpc>
              <a:buFont typeface="Wingdings" panose="05000000000000000000" charset="0"/>
              <a:buNone/>
            </a:pPr>
            <a:r>
              <a:rPr lang="zh-CN" sz="2400" b="1" dirty="0"/>
              <a:t>手机发起课堂互动</a:t>
            </a:r>
            <a:endParaRPr lang="zh-CN" sz="2400" b="1" dirty="0"/>
          </a:p>
          <a:p>
            <a:pPr marL="387350" indent="-387350" algn="l">
              <a:lnSpc>
                <a:spcPct val="150000"/>
              </a:lnSpc>
              <a:buFont typeface="Wingdings" panose="05000000000000000000" charset="0"/>
              <a:buChar char="l"/>
            </a:pPr>
            <a:endParaRPr lang="zh-CN" sz="2400" b="1" dirty="0"/>
          </a:p>
        </p:txBody>
      </p:sp>
      <p:grpSp>
        <p:nvGrpSpPr>
          <p:cNvPr id="19" name="组合 18"/>
          <p:cNvGrpSpPr/>
          <p:nvPr/>
        </p:nvGrpSpPr>
        <p:grpSpPr>
          <a:xfrm>
            <a:off x="251519" y="191441"/>
            <a:ext cx="7728526" cy="713508"/>
            <a:chOff x="251519" y="191441"/>
            <a:chExt cx="7728526" cy="713508"/>
          </a:xfrm>
        </p:grpSpPr>
        <p:sp>
          <p:nvSpPr>
            <p:cNvPr id="20" name="标题 1"/>
            <p:cNvSpPr txBox="1"/>
            <p:nvPr/>
          </p:nvSpPr>
          <p:spPr>
            <a:xfrm>
              <a:off x="251519" y="191441"/>
              <a:ext cx="7728526"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en-US" altLang="zh-CN" sz="3200" dirty="0">
                  <a:sym typeface="+mn-ea"/>
                </a:rPr>
                <a:t>2</a:t>
              </a:r>
              <a:r>
                <a:rPr lang="zh-CN" altLang="en-US" sz="3200" dirty="0">
                  <a:sym typeface="+mn-ea"/>
                </a:rPr>
                <a:t>、走下讲台无法板书</a:t>
              </a:r>
              <a:endParaRPr lang="zh-CN" altLang="en-US" sz="3200" dirty="0">
                <a:sym typeface="+mn-ea"/>
              </a:endParaRPr>
            </a:p>
          </p:txBody>
        </p:sp>
        <p:sp>
          <p:nvSpPr>
            <p:cNvPr id="21" name="矩形 20"/>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0800000" flipH="1">
            <a:off x="4940300" y="-7888"/>
            <a:ext cx="7251701" cy="6865888"/>
            <a:chOff x="2650304" y="-5916"/>
            <a:chExt cx="6514951" cy="5149416"/>
          </a:xfrm>
        </p:grpSpPr>
        <p:sp>
          <p:nvSpPr>
            <p:cNvPr id="13" name="矩形 3"/>
            <p:cNvSpPr/>
            <p:nvPr/>
          </p:nvSpPr>
          <p:spPr>
            <a:xfrm flipH="1">
              <a:off x="2650304" y="0"/>
              <a:ext cx="6514951" cy="5143500"/>
            </a:xfrm>
            <a:custGeom>
              <a:avLst/>
              <a:gdLst>
                <a:gd name="connsiteX0" fmla="*/ 0 w 5822148"/>
                <a:gd name="connsiteY0" fmla="*/ 0 h 5143500"/>
                <a:gd name="connsiteX1" fmla="*/ 5822148 w 5822148"/>
                <a:gd name="connsiteY1" fmla="*/ 0 h 5143500"/>
                <a:gd name="connsiteX2" fmla="*/ 5822148 w 5822148"/>
                <a:gd name="connsiteY2" fmla="*/ 5143500 h 5143500"/>
                <a:gd name="connsiteX3" fmla="*/ 0 w 5822148"/>
                <a:gd name="connsiteY3" fmla="*/ 5143500 h 5143500"/>
                <a:gd name="connsiteX4" fmla="*/ 0 w 5822148"/>
                <a:gd name="connsiteY4" fmla="*/ 0 h 5143500"/>
                <a:gd name="connsiteX0-1" fmla="*/ 0 w 5822148"/>
                <a:gd name="connsiteY0-2" fmla="*/ 0 h 5143500"/>
                <a:gd name="connsiteX1-3" fmla="*/ 5822148 w 5822148"/>
                <a:gd name="connsiteY1-4" fmla="*/ 0 h 5143500"/>
                <a:gd name="connsiteX2-5" fmla="*/ 4057144 w 5822148"/>
                <a:gd name="connsiteY2-6" fmla="*/ 5143500 h 5143500"/>
                <a:gd name="connsiteX3-7" fmla="*/ 0 w 5822148"/>
                <a:gd name="connsiteY3-8" fmla="*/ 5143500 h 5143500"/>
                <a:gd name="connsiteX4-9" fmla="*/ 0 w 5822148"/>
                <a:gd name="connsiteY4-10" fmla="*/ 0 h 51435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822148" h="5143500">
                  <a:moveTo>
                    <a:pt x="0" y="0"/>
                  </a:moveTo>
                  <a:lnTo>
                    <a:pt x="5822148" y="0"/>
                  </a:lnTo>
                  <a:lnTo>
                    <a:pt x="4057144" y="5143500"/>
                  </a:lnTo>
                  <a:lnTo>
                    <a:pt x="0" y="5143500"/>
                  </a:lnTo>
                  <a:lnTo>
                    <a:pt x="0" y="0"/>
                  </a:lnTo>
                  <a:close/>
                </a:path>
              </a:pathLst>
            </a:custGeom>
            <a:solidFill>
              <a:srgbClr val="FEF7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3"/>
            <p:cNvSpPr/>
            <p:nvPr/>
          </p:nvSpPr>
          <p:spPr>
            <a:xfrm>
              <a:off x="8359403" y="0"/>
              <a:ext cx="629405" cy="1230143"/>
            </a:xfrm>
            <a:custGeom>
              <a:avLst/>
              <a:gdLst>
                <a:gd name="connsiteX0" fmla="*/ 0 w 691215"/>
                <a:gd name="connsiteY0" fmla="*/ 0 h 2410217"/>
                <a:gd name="connsiteX1" fmla="*/ 691215 w 691215"/>
                <a:gd name="connsiteY1" fmla="*/ 0 h 2410217"/>
                <a:gd name="connsiteX2" fmla="*/ 691215 w 691215"/>
                <a:gd name="connsiteY2" fmla="*/ 2410217 h 2410217"/>
                <a:gd name="connsiteX3" fmla="*/ 0 w 691215"/>
                <a:gd name="connsiteY3" fmla="*/ 2410217 h 2410217"/>
                <a:gd name="connsiteX4" fmla="*/ 0 w 691215"/>
                <a:gd name="connsiteY4" fmla="*/ 0 h 2410217"/>
                <a:gd name="connsiteX0-1" fmla="*/ 0 w 1241473"/>
                <a:gd name="connsiteY0-2" fmla="*/ 0 h 2410217"/>
                <a:gd name="connsiteX1-3" fmla="*/ 691215 w 1241473"/>
                <a:gd name="connsiteY1-4" fmla="*/ 0 h 2410217"/>
                <a:gd name="connsiteX2-5" fmla="*/ 1241473 w 1241473"/>
                <a:gd name="connsiteY2-6" fmla="*/ 2410217 h 2410217"/>
                <a:gd name="connsiteX3-7" fmla="*/ 0 w 1241473"/>
                <a:gd name="connsiteY3-8" fmla="*/ 2410217 h 2410217"/>
                <a:gd name="connsiteX4-9" fmla="*/ 0 w 1241473"/>
                <a:gd name="connsiteY4-10" fmla="*/ 0 h 2410217"/>
                <a:gd name="connsiteX0-11" fmla="*/ 0 w 1241473"/>
                <a:gd name="connsiteY0-12" fmla="*/ 0 h 2410217"/>
                <a:gd name="connsiteX1-13" fmla="*/ 691215 w 1241473"/>
                <a:gd name="connsiteY1-14" fmla="*/ 0 h 2410217"/>
                <a:gd name="connsiteX2-15" fmla="*/ 1241473 w 1241473"/>
                <a:gd name="connsiteY2-16" fmla="*/ 2410217 h 2410217"/>
                <a:gd name="connsiteX3-17" fmla="*/ 582626 w 1241473"/>
                <a:gd name="connsiteY3-18" fmla="*/ 2410217 h 2410217"/>
                <a:gd name="connsiteX4-19" fmla="*/ 0 w 1241473"/>
                <a:gd name="connsiteY4-20" fmla="*/ 0 h 2410217"/>
                <a:gd name="connsiteX0-21" fmla="*/ 0 w 1241473"/>
                <a:gd name="connsiteY0-22" fmla="*/ 0 h 2410217"/>
                <a:gd name="connsiteX1-23" fmla="*/ 691215 w 1241473"/>
                <a:gd name="connsiteY1-24" fmla="*/ 0 h 2410217"/>
                <a:gd name="connsiteX2-25" fmla="*/ 1241473 w 1241473"/>
                <a:gd name="connsiteY2-26" fmla="*/ 2410217 h 2410217"/>
                <a:gd name="connsiteX3-27" fmla="*/ 542166 w 1241473"/>
                <a:gd name="connsiteY3-28" fmla="*/ 2410217 h 2410217"/>
                <a:gd name="connsiteX4-29" fmla="*/ 0 w 1241473"/>
                <a:gd name="connsiteY4-30" fmla="*/ 0 h 2410217"/>
                <a:gd name="connsiteX0-31" fmla="*/ 0 w 1241473"/>
                <a:gd name="connsiteY0-32" fmla="*/ 0 h 2426401"/>
                <a:gd name="connsiteX1-33" fmla="*/ 691215 w 1241473"/>
                <a:gd name="connsiteY1-34" fmla="*/ 0 h 2426401"/>
                <a:gd name="connsiteX2-35" fmla="*/ 1241473 w 1241473"/>
                <a:gd name="connsiteY2-36" fmla="*/ 2410217 h 2426401"/>
                <a:gd name="connsiteX3-37" fmla="*/ 501706 w 1241473"/>
                <a:gd name="connsiteY3-38" fmla="*/ 2426401 h 2426401"/>
                <a:gd name="connsiteX4-39" fmla="*/ 0 w 1241473"/>
                <a:gd name="connsiteY4-40" fmla="*/ 0 h 24264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1473" h="2426401">
                  <a:moveTo>
                    <a:pt x="0" y="0"/>
                  </a:moveTo>
                  <a:lnTo>
                    <a:pt x="691215" y="0"/>
                  </a:lnTo>
                  <a:lnTo>
                    <a:pt x="1241473" y="2410217"/>
                  </a:lnTo>
                  <a:lnTo>
                    <a:pt x="501706" y="2426401"/>
                  </a:lnTo>
                  <a:lnTo>
                    <a:pt x="0" y="0"/>
                  </a:lnTo>
                  <a:close/>
                </a:path>
              </a:pathLst>
            </a:custGeom>
            <a:solidFill>
              <a:srgbClr val="D73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3"/>
            <p:cNvSpPr/>
            <p:nvPr/>
          </p:nvSpPr>
          <p:spPr>
            <a:xfrm>
              <a:off x="7994036" y="-5916"/>
              <a:ext cx="405839" cy="793194"/>
            </a:xfrm>
            <a:custGeom>
              <a:avLst/>
              <a:gdLst>
                <a:gd name="connsiteX0" fmla="*/ 0 w 691215"/>
                <a:gd name="connsiteY0" fmla="*/ 0 h 2410217"/>
                <a:gd name="connsiteX1" fmla="*/ 691215 w 691215"/>
                <a:gd name="connsiteY1" fmla="*/ 0 h 2410217"/>
                <a:gd name="connsiteX2" fmla="*/ 691215 w 691215"/>
                <a:gd name="connsiteY2" fmla="*/ 2410217 h 2410217"/>
                <a:gd name="connsiteX3" fmla="*/ 0 w 691215"/>
                <a:gd name="connsiteY3" fmla="*/ 2410217 h 2410217"/>
                <a:gd name="connsiteX4" fmla="*/ 0 w 691215"/>
                <a:gd name="connsiteY4" fmla="*/ 0 h 2410217"/>
                <a:gd name="connsiteX0-1" fmla="*/ 0 w 1241473"/>
                <a:gd name="connsiteY0-2" fmla="*/ 0 h 2410217"/>
                <a:gd name="connsiteX1-3" fmla="*/ 691215 w 1241473"/>
                <a:gd name="connsiteY1-4" fmla="*/ 0 h 2410217"/>
                <a:gd name="connsiteX2-5" fmla="*/ 1241473 w 1241473"/>
                <a:gd name="connsiteY2-6" fmla="*/ 2410217 h 2410217"/>
                <a:gd name="connsiteX3-7" fmla="*/ 0 w 1241473"/>
                <a:gd name="connsiteY3-8" fmla="*/ 2410217 h 2410217"/>
                <a:gd name="connsiteX4-9" fmla="*/ 0 w 1241473"/>
                <a:gd name="connsiteY4-10" fmla="*/ 0 h 2410217"/>
                <a:gd name="connsiteX0-11" fmla="*/ 0 w 1241473"/>
                <a:gd name="connsiteY0-12" fmla="*/ 0 h 2410217"/>
                <a:gd name="connsiteX1-13" fmla="*/ 691215 w 1241473"/>
                <a:gd name="connsiteY1-14" fmla="*/ 0 h 2410217"/>
                <a:gd name="connsiteX2-15" fmla="*/ 1241473 w 1241473"/>
                <a:gd name="connsiteY2-16" fmla="*/ 2410217 h 2410217"/>
                <a:gd name="connsiteX3-17" fmla="*/ 582626 w 1241473"/>
                <a:gd name="connsiteY3-18" fmla="*/ 2410217 h 2410217"/>
                <a:gd name="connsiteX4-19" fmla="*/ 0 w 1241473"/>
                <a:gd name="connsiteY4-20" fmla="*/ 0 h 2410217"/>
                <a:gd name="connsiteX0-21" fmla="*/ 0 w 1241473"/>
                <a:gd name="connsiteY0-22" fmla="*/ 0 h 2410217"/>
                <a:gd name="connsiteX1-23" fmla="*/ 691215 w 1241473"/>
                <a:gd name="connsiteY1-24" fmla="*/ 0 h 2410217"/>
                <a:gd name="connsiteX2-25" fmla="*/ 1241473 w 1241473"/>
                <a:gd name="connsiteY2-26" fmla="*/ 2410217 h 2410217"/>
                <a:gd name="connsiteX3-27" fmla="*/ 542166 w 1241473"/>
                <a:gd name="connsiteY3-28" fmla="*/ 2410217 h 2410217"/>
                <a:gd name="connsiteX4-29" fmla="*/ 0 w 1241473"/>
                <a:gd name="connsiteY4-30" fmla="*/ 0 h 2410217"/>
                <a:gd name="connsiteX0-31" fmla="*/ 0 w 1241473"/>
                <a:gd name="connsiteY0-32" fmla="*/ 0 h 2426401"/>
                <a:gd name="connsiteX1-33" fmla="*/ 691215 w 1241473"/>
                <a:gd name="connsiteY1-34" fmla="*/ 0 h 2426401"/>
                <a:gd name="connsiteX2-35" fmla="*/ 1241473 w 1241473"/>
                <a:gd name="connsiteY2-36" fmla="*/ 2410217 h 2426401"/>
                <a:gd name="connsiteX3-37" fmla="*/ 501706 w 1241473"/>
                <a:gd name="connsiteY3-38" fmla="*/ 2426401 h 2426401"/>
                <a:gd name="connsiteX4-39" fmla="*/ 0 w 1241473"/>
                <a:gd name="connsiteY4-40" fmla="*/ 0 h 24264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1473" h="2426401">
                  <a:moveTo>
                    <a:pt x="0" y="0"/>
                  </a:moveTo>
                  <a:lnTo>
                    <a:pt x="691215" y="0"/>
                  </a:lnTo>
                  <a:lnTo>
                    <a:pt x="1241473" y="2410217"/>
                  </a:lnTo>
                  <a:lnTo>
                    <a:pt x="501706" y="2426401"/>
                  </a:ln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4" name="图片 3"/>
          <p:cNvPicPr>
            <a:picLocks noChangeAspect="1"/>
          </p:cNvPicPr>
          <p:nvPr/>
        </p:nvPicPr>
        <p:blipFill>
          <a:blip r:embed="rId1"/>
          <a:stretch>
            <a:fillRect/>
          </a:stretch>
        </p:blipFill>
        <p:spPr>
          <a:xfrm>
            <a:off x="1090297" y="1074666"/>
            <a:ext cx="4613910" cy="2670175"/>
          </a:xfrm>
          <a:prstGeom prst="rect">
            <a:avLst/>
          </a:prstGeom>
        </p:spPr>
      </p:pic>
      <p:pic>
        <p:nvPicPr>
          <p:cNvPr id="9" name="图片 8"/>
          <p:cNvPicPr>
            <a:picLocks noChangeAspect="1"/>
          </p:cNvPicPr>
          <p:nvPr/>
        </p:nvPicPr>
        <p:blipFill>
          <a:blip r:embed="rId2" cstate="print"/>
          <a:stretch>
            <a:fillRect/>
          </a:stretch>
        </p:blipFill>
        <p:spPr>
          <a:xfrm>
            <a:off x="1090297" y="3980839"/>
            <a:ext cx="4645118" cy="2665345"/>
          </a:xfrm>
          <a:prstGeom prst="rect">
            <a:avLst/>
          </a:prstGeom>
        </p:spPr>
      </p:pic>
      <p:sp>
        <p:nvSpPr>
          <p:cNvPr id="7" name="文本框 6"/>
          <p:cNvSpPr txBox="1"/>
          <p:nvPr/>
        </p:nvSpPr>
        <p:spPr>
          <a:xfrm>
            <a:off x="7502525" y="1429156"/>
            <a:ext cx="4483735" cy="1266190"/>
          </a:xfrm>
          <a:prstGeom prst="rect">
            <a:avLst/>
          </a:prstGeom>
          <a:noFill/>
        </p:spPr>
        <p:txBody>
          <a:bodyPr wrap="none" lIns="0"/>
          <a:lstStyle/>
          <a:p>
            <a:pPr algn="l">
              <a:lnSpc>
                <a:spcPct val="150000"/>
              </a:lnSpc>
            </a:pPr>
            <a:r>
              <a:rPr lang="zh-CN" sz="2400" b="1" dirty="0"/>
              <a:t>课堂实录、课堂统计自动保存</a:t>
            </a:r>
            <a:endParaRPr lang="en-US" altLang="zh-CN" sz="2400" b="1" dirty="0"/>
          </a:p>
          <a:p>
            <a:pPr algn="l">
              <a:lnSpc>
                <a:spcPct val="150000"/>
              </a:lnSpc>
            </a:pPr>
            <a:endParaRPr lang="zh-CN" sz="2400" b="1" dirty="0"/>
          </a:p>
          <a:p>
            <a:pPr algn="l">
              <a:lnSpc>
                <a:spcPct val="150000"/>
              </a:lnSpc>
            </a:pPr>
            <a:r>
              <a:rPr lang="zh-CN" sz="2400" b="1" dirty="0"/>
              <a:t>学生作业一键调取进行讲评</a:t>
            </a:r>
            <a:endParaRPr lang="zh-CN" sz="2400" b="1" dirty="0"/>
          </a:p>
          <a:p>
            <a:pPr marL="387350" indent="-387350" algn="l">
              <a:lnSpc>
                <a:spcPct val="150000"/>
              </a:lnSpc>
              <a:buFont typeface="Wingdings" panose="05000000000000000000" charset="0"/>
              <a:buChar char="l"/>
            </a:pPr>
            <a:endParaRPr lang="zh-CN" sz="2400" b="1" dirty="0"/>
          </a:p>
          <a:p>
            <a:pPr marL="387350" indent="-387350" algn="l">
              <a:lnSpc>
                <a:spcPct val="150000"/>
              </a:lnSpc>
              <a:buFont typeface="Wingdings" panose="05000000000000000000" charset="0"/>
              <a:buChar char="l"/>
            </a:pPr>
            <a:endParaRPr lang="zh-CN" sz="2400" b="1" dirty="0"/>
          </a:p>
        </p:txBody>
      </p:sp>
      <p:pic>
        <p:nvPicPr>
          <p:cNvPr id="10244" name="图片 6"/>
          <p:cNvPicPr>
            <a:picLocks noChangeAspect="1"/>
          </p:cNvPicPr>
          <p:nvPr/>
        </p:nvPicPr>
        <p:blipFill>
          <a:blip r:embed="rId3"/>
          <a:stretch>
            <a:fillRect/>
          </a:stretch>
        </p:blipFill>
        <p:spPr>
          <a:xfrm>
            <a:off x="7644169" y="3890692"/>
            <a:ext cx="1843962" cy="3005408"/>
          </a:xfrm>
          <a:prstGeom prst="rect">
            <a:avLst/>
          </a:prstGeom>
          <a:noFill/>
          <a:ln w="9525">
            <a:noFill/>
          </a:ln>
        </p:spPr>
      </p:pic>
      <p:grpSp>
        <p:nvGrpSpPr>
          <p:cNvPr id="8" name="组合 7"/>
          <p:cNvGrpSpPr/>
          <p:nvPr/>
        </p:nvGrpSpPr>
        <p:grpSpPr>
          <a:xfrm>
            <a:off x="251519" y="191441"/>
            <a:ext cx="7728526" cy="713508"/>
            <a:chOff x="251519" y="191441"/>
            <a:chExt cx="7728526" cy="713508"/>
          </a:xfrm>
        </p:grpSpPr>
        <p:sp>
          <p:nvSpPr>
            <p:cNvPr id="10" name="标题 1"/>
            <p:cNvSpPr txBox="1"/>
            <p:nvPr/>
          </p:nvSpPr>
          <p:spPr>
            <a:xfrm>
              <a:off x="251519" y="191441"/>
              <a:ext cx="7728526"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en-US" altLang="zh-CN" sz="3200" dirty="0">
                  <a:sym typeface="+mn-ea"/>
                </a:rPr>
                <a:t>3</a:t>
              </a:r>
              <a:r>
                <a:rPr lang="zh-CN" altLang="en-US" sz="3200" dirty="0">
                  <a:sym typeface="+mn-ea"/>
                </a:rPr>
                <a:t>、课堂记录无法保存</a:t>
              </a:r>
              <a:endParaRPr lang="zh-CN" altLang="en-US" sz="3200" dirty="0">
                <a:sym typeface="+mn-ea"/>
              </a:endParaRPr>
            </a:p>
          </p:txBody>
        </p:sp>
        <p:sp>
          <p:nvSpPr>
            <p:cNvPr id="11" name="矩形 10"/>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椭圆 15"/>
          <p:cNvSpPr/>
          <p:nvPr/>
        </p:nvSpPr>
        <p:spPr>
          <a:xfrm>
            <a:off x="7140155" y="1673524"/>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dirty="0">
              <a:solidFill>
                <a:schemeClr val="lt1"/>
              </a:solidFill>
              <a:latin typeface="+mn-ea"/>
            </a:endParaRPr>
          </a:p>
        </p:txBody>
      </p:sp>
      <p:sp>
        <p:nvSpPr>
          <p:cNvPr id="17" name="椭圆 16"/>
          <p:cNvSpPr/>
          <p:nvPr/>
        </p:nvSpPr>
        <p:spPr>
          <a:xfrm>
            <a:off x="7171363" y="2806504"/>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1243330" y="1228090"/>
            <a:ext cx="4342765" cy="2703830"/>
          </a:xfrm>
          <a:prstGeom prst="rect">
            <a:avLst/>
          </a:prstGeom>
        </p:spPr>
      </p:pic>
      <p:pic>
        <p:nvPicPr>
          <p:cNvPr id="6" name="图片 5"/>
          <p:cNvPicPr>
            <a:picLocks noChangeAspect="1"/>
          </p:cNvPicPr>
          <p:nvPr/>
        </p:nvPicPr>
        <p:blipFill>
          <a:blip r:embed="rId2"/>
          <a:stretch>
            <a:fillRect/>
          </a:stretch>
        </p:blipFill>
        <p:spPr>
          <a:xfrm>
            <a:off x="6739255" y="1237615"/>
            <a:ext cx="4342765" cy="2644140"/>
          </a:xfrm>
          <a:prstGeom prst="rect">
            <a:avLst/>
          </a:prstGeom>
        </p:spPr>
      </p:pic>
      <p:sp>
        <p:nvSpPr>
          <p:cNvPr id="9" name="文本框 8"/>
          <p:cNvSpPr txBox="1"/>
          <p:nvPr/>
        </p:nvSpPr>
        <p:spPr>
          <a:xfrm>
            <a:off x="6748780" y="4926330"/>
            <a:ext cx="3451860" cy="478155"/>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pPr algn="l"/>
            <a:r>
              <a:rPr lang="zh-CN" altLang="en-US" sz="2800" b="1" dirty="0"/>
              <a:t>收作业、改</a:t>
            </a:r>
            <a:r>
              <a:rPr lang="zh-CN" altLang="en-US" sz="2800" b="1" dirty="0">
                <a:sym typeface="+mn-ea"/>
              </a:rPr>
              <a:t>作业耗时耗力？</a:t>
            </a:r>
            <a:endParaRPr lang="en-US" altLang="zh-CN" sz="2800" b="1" dirty="0">
              <a:sym typeface="+mn-ea"/>
            </a:endParaRPr>
          </a:p>
          <a:p>
            <a:pPr algn="l"/>
            <a:endParaRPr lang="en-US" altLang="zh-CN" sz="2800" b="1" dirty="0">
              <a:sym typeface="+mn-ea"/>
            </a:endParaRPr>
          </a:p>
        </p:txBody>
      </p:sp>
      <p:sp>
        <p:nvSpPr>
          <p:cNvPr id="14" name="文本框 13"/>
          <p:cNvSpPr txBox="1"/>
          <p:nvPr/>
        </p:nvSpPr>
        <p:spPr>
          <a:xfrm>
            <a:off x="1190079" y="4206240"/>
            <a:ext cx="2014855" cy="723265"/>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pPr algn="l"/>
            <a:r>
              <a:rPr lang="zh-CN" altLang="en-US" sz="2400" b="1" dirty="0">
                <a:solidFill>
                  <a:srgbClr val="C00000"/>
                </a:solidFill>
              </a:rPr>
              <a:t>痛点一：</a:t>
            </a:r>
            <a:endParaRPr lang="zh-CN" altLang="en-US" sz="2400" b="1" dirty="0">
              <a:solidFill>
                <a:srgbClr val="C00000"/>
              </a:solidFill>
            </a:endParaRPr>
          </a:p>
          <a:p>
            <a:pPr algn="l"/>
            <a:endParaRPr lang="en-US" altLang="zh-CN" sz="2400" b="1" dirty="0">
              <a:solidFill>
                <a:srgbClr val="C00000"/>
              </a:solidFill>
              <a:sym typeface="+mn-ea"/>
            </a:endParaRPr>
          </a:p>
          <a:p>
            <a:pPr algn="l"/>
            <a:endParaRPr lang="en-US" altLang="zh-CN" sz="2400" b="1" dirty="0">
              <a:solidFill>
                <a:srgbClr val="C00000"/>
              </a:solidFill>
              <a:sym typeface="+mn-ea"/>
            </a:endParaRPr>
          </a:p>
        </p:txBody>
      </p:sp>
      <p:sp>
        <p:nvSpPr>
          <p:cNvPr id="27" name="文本框 26"/>
          <p:cNvSpPr txBox="1"/>
          <p:nvPr/>
        </p:nvSpPr>
        <p:spPr>
          <a:xfrm>
            <a:off x="1193254" y="4815493"/>
            <a:ext cx="4747895" cy="1337731"/>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pPr algn="l">
              <a:lnSpc>
                <a:spcPct val="150000"/>
              </a:lnSpc>
            </a:pPr>
            <a:r>
              <a:rPr lang="zh-CN" altLang="en-US" sz="2800" b="1" dirty="0">
                <a:sym typeface="+mn-ea"/>
              </a:rPr>
              <a:t>传统纸质作业形式单一、</a:t>
            </a:r>
            <a:endParaRPr lang="en-US" altLang="zh-CN" sz="2800" b="1" dirty="0">
              <a:sym typeface="+mn-ea"/>
            </a:endParaRPr>
          </a:p>
          <a:p>
            <a:pPr algn="l">
              <a:lnSpc>
                <a:spcPct val="150000"/>
              </a:lnSpc>
            </a:pPr>
            <a:r>
              <a:rPr lang="zh-CN" altLang="en-US" sz="2800" b="1" dirty="0">
                <a:sym typeface="+mn-ea"/>
              </a:rPr>
              <a:t>没有趣味性？</a:t>
            </a:r>
            <a:endParaRPr lang="en-US" altLang="zh-CN" sz="2800" b="1" dirty="0">
              <a:sym typeface="+mn-ea"/>
            </a:endParaRPr>
          </a:p>
          <a:p>
            <a:pPr algn="l">
              <a:lnSpc>
                <a:spcPct val="150000"/>
              </a:lnSpc>
            </a:pPr>
            <a:endParaRPr lang="en-US" altLang="zh-CN" sz="2800" b="1" dirty="0">
              <a:sym typeface="+mn-ea"/>
            </a:endParaRPr>
          </a:p>
        </p:txBody>
      </p:sp>
      <p:sp>
        <p:nvSpPr>
          <p:cNvPr id="28" name="文本框 27"/>
          <p:cNvSpPr txBox="1"/>
          <p:nvPr/>
        </p:nvSpPr>
        <p:spPr>
          <a:xfrm>
            <a:off x="6748780" y="4206240"/>
            <a:ext cx="8176260" cy="694690"/>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pPr algn="l"/>
            <a:r>
              <a:rPr lang="zh-CN" altLang="en-US" sz="2400" b="1" dirty="0">
                <a:solidFill>
                  <a:srgbClr val="C00000"/>
                </a:solidFill>
              </a:rPr>
              <a:t>痛点二：</a:t>
            </a:r>
            <a:endParaRPr lang="en-US" altLang="zh-CN" sz="2400" b="1" dirty="0">
              <a:solidFill>
                <a:srgbClr val="C00000"/>
              </a:solidFill>
              <a:sym typeface="+mn-ea"/>
            </a:endParaRPr>
          </a:p>
          <a:p>
            <a:pPr algn="l"/>
            <a:endParaRPr lang="en-US" altLang="zh-CN" sz="2400" b="1" dirty="0">
              <a:solidFill>
                <a:srgbClr val="C00000"/>
              </a:solidFill>
              <a:sym typeface="+mn-ea"/>
            </a:endParaRPr>
          </a:p>
        </p:txBody>
      </p:sp>
      <p:grpSp>
        <p:nvGrpSpPr>
          <p:cNvPr id="20" name="组合 19"/>
          <p:cNvGrpSpPr/>
          <p:nvPr/>
        </p:nvGrpSpPr>
        <p:grpSpPr>
          <a:xfrm>
            <a:off x="251519" y="191441"/>
            <a:ext cx="6028893" cy="713508"/>
            <a:chOff x="251519" y="191441"/>
            <a:chExt cx="6028893" cy="713508"/>
          </a:xfrm>
        </p:grpSpPr>
        <p:sp>
          <p:nvSpPr>
            <p:cNvPr id="24" name="标题 1"/>
            <p:cNvSpPr txBox="1"/>
            <p:nvPr/>
          </p:nvSpPr>
          <p:spPr>
            <a:xfrm>
              <a:off x="251519" y="191441"/>
              <a:ext cx="6028893"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作业</a:t>
              </a:r>
              <a:endParaRPr lang="zh-CN" altLang="en-US" sz="3200" dirty="0">
                <a:sym typeface="+mn-ea"/>
              </a:endParaRPr>
            </a:p>
          </p:txBody>
        </p:sp>
        <p:sp>
          <p:nvSpPr>
            <p:cNvPr id="29" name="矩形 28"/>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clrChange>
              <a:clrFrom>
                <a:srgbClr val="0C0D0D">
                  <a:alpha val="5882"/>
                </a:srgbClr>
              </a:clrFrom>
              <a:clrTo>
                <a:srgbClr val="0C0D0D">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974878" y="0"/>
            <a:ext cx="6217122" cy="2687610"/>
          </a:xfrm>
          <a:prstGeom prst="rect">
            <a:avLst/>
          </a:prstGeom>
        </p:spPr>
      </p:pic>
      <p:sp>
        <p:nvSpPr>
          <p:cNvPr id="24" name="文本框 23"/>
          <p:cNvSpPr txBox="1"/>
          <p:nvPr/>
        </p:nvSpPr>
        <p:spPr>
          <a:xfrm>
            <a:off x="5597525" y="4071620"/>
            <a:ext cx="2851785" cy="476250"/>
          </a:xfrm>
          <a:prstGeom prst="rect">
            <a:avLst/>
          </a:prstGeom>
          <a:noFill/>
        </p:spPr>
        <p:txBody>
          <a:bodyPr wrap="none" lIns="0"/>
          <a:lstStyle/>
          <a:p>
            <a:pPr indent="0">
              <a:buFont typeface="Wingdings" panose="05000000000000000000" charset="0"/>
              <a:buNone/>
            </a:pPr>
            <a:r>
              <a:rPr lang="zh-CN" altLang="en-US" sz="2400" b="1" dirty="0"/>
              <a:t>趣味化作业形式多样</a:t>
            </a:r>
            <a:endParaRPr lang="en-US" altLang="zh-CN" sz="2400" b="1" dirty="0"/>
          </a:p>
          <a:p>
            <a:endParaRPr lang="en-US" altLang="zh-CN" sz="2400" b="1" dirty="0"/>
          </a:p>
        </p:txBody>
      </p:sp>
      <p:grpSp>
        <p:nvGrpSpPr>
          <p:cNvPr id="2" name="组合 1"/>
          <p:cNvGrpSpPr/>
          <p:nvPr/>
        </p:nvGrpSpPr>
        <p:grpSpPr>
          <a:xfrm>
            <a:off x="8221345" y="1183640"/>
            <a:ext cx="3555365" cy="5473700"/>
            <a:chOff x="5007" y="1268"/>
            <a:chExt cx="6038" cy="9296"/>
          </a:xfrm>
        </p:grpSpPr>
        <p:pic>
          <p:nvPicPr>
            <p:cNvPr id="10" name="图片 9" descr="a20cb6ff158117cac1a35fbacbd371e7"/>
            <p:cNvPicPr>
              <a:picLocks noChangeAspect="1"/>
            </p:cNvPicPr>
            <p:nvPr/>
          </p:nvPicPr>
          <p:blipFill>
            <a:blip r:embed="rId2"/>
            <a:stretch>
              <a:fillRect/>
            </a:stretch>
          </p:blipFill>
          <p:spPr>
            <a:xfrm>
              <a:off x="6127" y="2658"/>
              <a:ext cx="3799" cy="6516"/>
            </a:xfrm>
            <a:prstGeom prst="rect">
              <a:avLst/>
            </a:prstGeom>
          </p:spPr>
        </p:pic>
        <p:pic>
          <p:nvPicPr>
            <p:cNvPr id="11" name="图片 10"/>
            <p:cNvPicPr/>
            <p:nvPr/>
          </p:nvPicPr>
          <p:blipFill>
            <a:blip r:embed="rId3"/>
            <a:stretch>
              <a:fillRect/>
            </a:stretch>
          </p:blipFill>
          <p:spPr>
            <a:xfrm>
              <a:off x="5007" y="1268"/>
              <a:ext cx="6038" cy="9297"/>
            </a:xfrm>
            <a:prstGeom prst="rect">
              <a:avLst/>
            </a:prstGeom>
          </p:spPr>
        </p:pic>
      </p:grpSp>
      <p:grpSp>
        <p:nvGrpSpPr>
          <p:cNvPr id="30" name="组合 29"/>
          <p:cNvGrpSpPr/>
          <p:nvPr/>
        </p:nvGrpSpPr>
        <p:grpSpPr>
          <a:xfrm>
            <a:off x="359410" y="2286635"/>
            <a:ext cx="5464175" cy="3371215"/>
            <a:chOff x="-1119360" y="2503819"/>
            <a:chExt cx="5732073" cy="3365536"/>
          </a:xfrm>
        </p:grpSpPr>
        <p:pic>
          <p:nvPicPr>
            <p:cNvPr id="51" name="图片 50"/>
            <p:cNvPicPr>
              <a:picLocks noChangeAspect="1"/>
            </p:cNvPicPr>
            <p:nvPr/>
          </p:nvPicPr>
          <p:blipFill rotWithShape="1">
            <a:blip r:embed="rId4" cstate="print">
              <a:extLst>
                <a:ext uri="{28A0092B-C50C-407E-A947-70E740481C1C}">
                  <a14:useLocalDpi xmlns:a14="http://schemas.microsoft.com/office/drawing/2010/main" val="0"/>
                </a:ext>
              </a:extLst>
            </a:blip>
            <a:srcRect b="12254"/>
            <a:stretch>
              <a:fillRect/>
            </a:stretch>
          </p:blipFill>
          <p:spPr>
            <a:xfrm>
              <a:off x="-441636" y="2741918"/>
              <a:ext cx="4399535" cy="2927841"/>
            </a:xfrm>
            <a:prstGeom prst="rect">
              <a:avLst/>
            </a:prstGeom>
          </p:spPr>
        </p:pic>
        <p:pic>
          <p:nvPicPr>
            <p:cNvPr id="52"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9360" y="2503819"/>
              <a:ext cx="5732073" cy="3365536"/>
            </a:xfrm>
            <a:prstGeom prst="rect">
              <a:avLst/>
            </a:prstGeom>
          </p:spPr>
        </p:pic>
      </p:grpSp>
      <p:pic>
        <p:nvPicPr>
          <p:cNvPr id="9" name="图片 8"/>
          <p:cNvPicPr>
            <a:picLocks noChangeAspect="1"/>
          </p:cNvPicPr>
          <p:nvPr/>
        </p:nvPicPr>
        <p:blipFill>
          <a:blip r:embed="rId6"/>
          <a:stretch>
            <a:fillRect/>
          </a:stretch>
        </p:blipFill>
        <p:spPr>
          <a:xfrm>
            <a:off x="1005205" y="2525395"/>
            <a:ext cx="4194175" cy="2712085"/>
          </a:xfrm>
          <a:prstGeom prst="rect">
            <a:avLst/>
          </a:prstGeom>
        </p:spPr>
      </p:pic>
      <p:cxnSp>
        <p:nvCxnSpPr>
          <p:cNvPr id="14" name="直接箭头连接符 13"/>
          <p:cNvCxnSpPr/>
          <p:nvPr/>
        </p:nvCxnSpPr>
        <p:spPr>
          <a:xfrm flipH="1">
            <a:off x="5723890" y="3655060"/>
            <a:ext cx="2512695" cy="0"/>
          </a:xfrm>
          <a:prstGeom prst="straightConnector1">
            <a:avLst/>
          </a:prstGeom>
          <a:ln>
            <a:solidFill>
              <a:srgbClr val="FF6565"/>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a:off x="5709285" y="3858260"/>
            <a:ext cx="2527300" cy="0"/>
          </a:xfrm>
          <a:prstGeom prst="straightConnector1">
            <a:avLst/>
          </a:prstGeom>
          <a:ln>
            <a:solidFill>
              <a:srgbClr val="FF6565"/>
            </a:solidFill>
            <a:tailEnd type="triangle"/>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5760085" y="3031490"/>
            <a:ext cx="2442845" cy="463550"/>
          </a:xfrm>
          <a:prstGeom prst="rect">
            <a:avLst/>
          </a:prstGeom>
          <a:noFill/>
        </p:spPr>
        <p:txBody>
          <a:bodyPr wrap="none" lIns="0"/>
          <a:lstStyle/>
          <a:p>
            <a:pPr indent="0">
              <a:buFont typeface="Wingdings" panose="05000000000000000000" charset="0"/>
              <a:buNone/>
            </a:pPr>
            <a:r>
              <a:rPr lang="zh-CN" altLang="en-US" sz="2400" b="1" dirty="0"/>
              <a:t>音频、视频、图片</a:t>
            </a:r>
            <a:endParaRPr lang="en-US" altLang="zh-CN" sz="2400" b="1" dirty="0"/>
          </a:p>
        </p:txBody>
      </p:sp>
      <p:grpSp>
        <p:nvGrpSpPr>
          <p:cNvPr id="15" name="组合 14"/>
          <p:cNvGrpSpPr/>
          <p:nvPr/>
        </p:nvGrpSpPr>
        <p:grpSpPr>
          <a:xfrm>
            <a:off x="251519" y="191441"/>
            <a:ext cx="6028893" cy="713508"/>
            <a:chOff x="251519" y="191441"/>
            <a:chExt cx="6028893" cy="713508"/>
          </a:xfrm>
        </p:grpSpPr>
        <p:sp>
          <p:nvSpPr>
            <p:cNvPr id="16" name="标题 1"/>
            <p:cNvSpPr txBox="1"/>
            <p:nvPr/>
          </p:nvSpPr>
          <p:spPr>
            <a:xfrm>
              <a:off x="251519" y="191441"/>
              <a:ext cx="6028893"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en-US" altLang="zh-CN" sz="3200" dirty="0">
                  <a:sym typeface="+mn-ea"/>
                </a:rPr>
                <a:t>1</a:t>
              </a:r>
              <a:r>
                <a:rPr lang="zh-CN" altLang="en-US" sz="3200" dirty="0">
                  <a:sym typeface="+mn-ea"/>
                </a:rPr>
                <a:t>、传统纸质作业形式单一？</a:t>
              </a:r>
              <a:endParaRPr lang="zh-CN" altLang="en-US" sz="3200" dirty="0">
                <a:sym typeface="+mn-ea"/>
              </a:endParaRPr>
            </a:p>
          </p:txBody>
        </p:sp>
        <p:sp>
          <p:nvSpPr>
            <p:cNvPr id="17" name="矩形 16"/>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stretch>
            <a:fillRect/>
          </a:stretch>
        </p:blipFill>
        <p:spPr>
          <a:xfrm>
            <a:off x="0" y="4445"/>
            <a:ext cx="12216765" cy="5215890"/>
          </a:xfrm>
          <a:prstGeom prst="rect">
            <a:avLst/>
          </a:prstGeom>
        </p:spPr>
      </p:pic>
      <p:sp>
        <p:nvSpPr>
          <p:cNvPr id="27" name="矩形 26"/>
          <p:cNvSpPr/>
          <p:nvPr/>
        </p:nvSpPr>
        <p:spPr>
          <a:xfrm>
            <a:off x="0" y="2943225"/>
            <a:ext cx="12216765" cy="3925570"/>
          </a:xfrm>
          <a:prstGeom prst="rect">
            <a:avLst/>
          </a:prstGeom>
          <a:solidFill>
            <a:srgbClr val="D73E4A">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文本框 23"/>
          <p:cNvSpPr txBox="1"/>
          <p:nvPr/>
        </p:nvSpPr>
        <p:spPr>
          <a:xfrm>
            <a:off x="6736080" y="4150084"/>
            <a:ext cx="5092700" cy="970832"/>
          </a:xfrm>
          <a:prstGeom prst="rect">
            <a:avLst/>
          </a:prstGeom>
          <a:noFill/>
        </p:spPr>
        <p:txBody>
          <a:bodyPr wrap="none" lIns="0"/>
          <a:lstStyle/>
          <a:p>
            <a:pPr marL="387350" indent="-387350">
              <a:buFont typeface="Wingdings" panose="05000000000000000000" charset="0"/>
              <a:buChar char="l"/>
            </a:pPr>
            <a:r>
              <a:rPr lang="zh-CN" altLang="en-US" sz="2400" b="1" dirty="0">
                <a:solidFill>
                  <a:schemeClr val="bg2"/>
                </a:solidFill>
              </a:rPr>
              <a:t>随时随地</a:t>
            </a:r>
            <a:r>
              <a:rPr lang="zh-CN" sz="2400" b="1" dirty="0">
                <a:solidFill>
                  <a:schemeClr val="bg2"/>
                </a:solidFill>
              </a:rPr>
              <a:t>快速</a:t>
            </a:r>
            <a:r>
              <a:rPr lang="zh-CN" altLang="en-US" sz="2400" b="1" dirty="0">
                <a:solidFill>
                  <a:schemeClr val="bg2"/>
                </a:solidFill>
              </a:rPr>
              <a:t>收取</a:t>
            </a:r>
            <a:endParaRPr lang="en-US" altLang="zh-CN" sz="2400" b="1" dirty="0">
              <a:solidFill>
                <a:schemeClr val="bg2"/>
              </a:solidFill>
            </a:endParaRPr>
          </a:p>
          <a:p>
            <a:endParaRPr lang="en-US" altLang="zh-CN" sz="2400" b="1" dirty="0">
              <a:solidFill>
                <a:schemeClr val="bg2"/>
              </a:solidFill>
            </a:endParaRPr>
          </a:p>
          <a:p>
            <a:pPr marL="387350" indent="-387350">
              <a:buFont typeface="Wingdings" panose="05000000000000000000" charset="0"/>
              <a:buChar char="l"/>
            </a:pPr>
            <a:r>
              <a:rPr lang="zh-CN" altLang="en-US" sz="2400" b="1" dirty="0">
                <a:solidFill>
                  <a:schemeClr val="bg2"/>
                </a:solidFill>
              </a:rPr>
              <a:t>客观题自动批阅、主观题一键批阅</a:t>
            </a:r>
            <a:endParaRPr lang="zh-CN" altLang="en-US" sz="2400" b="1" dirty="0">
              <a:solidFill>
                <a:schemeClr val="bg2"/>
              </a:solidFill>
            </a:endParaRPr>
          </a:p>
        </p:txBody>
      </p:sp>
      <p:pic>
        <p:nvPicPr>
          <p:cNvPr id="3" name="图片 2"/>
          <p:cNvPicPr/>
          <p:nvPr/>
        </p:nvPicPr>
        <p:blipFill>
          <a:blip r:embed="rId2"/>
          <a:stretch>
            <a:fillRect/>
          </a:stretch>
        </p:blipFill>
        <p:spPr>
          <a:xfrm>
            <a:off x="3054350" y="1059180"/>
            <a:ext cx="3669030" cy="5649595"/>
          </a:xfrm>
          <a:prstGeom prst="rect">
            <a:avLst/>
          </a:prstGeom>
        </p:spPr>
      </p:pic>
      <p:pic>
        <p:nvPicPr>
          <p:cNvPr id="4" name="图片 3"/>
          <p:cNvPicPr>
            <a:picLocks noChangeAspect="1"/>
          </p:cNvPicPr>
          <p:nvPr/>
        </p:nvPicPr>
        <p:blipFill>
          <a:blip r:embed="rId3"/>
          <a:stretch>
            <a:fillRect/>
          </a:stretch>
        </p:blipFill>
        <p:spPr>
          <a:xfrm>
            <a:off x="3772535" y="1860550"/>
            <a:ext cx="2342515" cy="4013200"/>
          </a:xfrm>
          <a:prstGeom prst="rect">
            <a:avLst/>
          </a:prstGeom>
        </p:spPr>
      </p:pic>
      <p:pic>
        <p:nvPicPr>
          <p:cNvPr id="5" name="图片 4"/>
          <p:cNvPicPr/>
          <p:nvPr/>
        </p:nvPicPr>
        <p:blipFill>
          <a:blip r:embed="rId2"/>
          <a:stretch>
            <a:fillRect/>
          </a:stretch>
        </p:blipFill>
        <p:spPr>
          <a:xfrm>
            <a:off x="363220" y="1131570"/>
            <a:ext cx="3523615" cy="5577205"/>
          </a:xfrm>
          <a:prstGeom prst="rect">
            <a:avLst/>
          </a:prstGeom>
        </p:spPr>
      </p:pic>
      <p:pic>
        <p:nvPicPr>
          <p:cNvPr id="6" name="图片 5"/>
          <p:cNvPicPr>
            <a:picLocks noChangeAspect="1"/>
          </p:cNvPicPr>
          <p:nvPr/>
        </p:nvPicPr>
        <p:blipFill>
          <a:blip r:embed="rId4"/>
          <a:stretch>
            <a:fillRect/>
          </a:stretch>
        </p:blipFill>
        <p:spPr>
          <a:xfrm>
            <a:off x="1009650" y="1860550"/>
            <a:ext cx="2260600" cy="4001770"/>
          </a:xfrm>
          <a:prstGeom prst="rect">
            <a:avLst/>
          </a:prstGeom>
        </p:spPr>
      </p:pic>
      <p:grpSp>
        <p:nvGrpSpPr>
          <p:cNvPr id="10" name="组合 9"/>
          <p:cNvGrpSpPr/>
          <p:nvPr/>
        </p:nvGrpSpPr>
        <p:grpSpPr>
          <a:xfrm>
            <a:off x="251460" y="191135"/>
            <a:ext cx="6346825" cy="713740"/>
            <a:chOff x="251519" y="191441"/>
            <a:chExt cx="6028893" cy="713508"/>
          </a:xfrm>
        </p:grpSpPr>
        <p:sp>
          <p:nvSpPr>
            <p:cNvPr id="11" name="标题 1"/>
            <p:cNvSpPr txBox="1"/>
            <p:nvPr/>
          </p:nvSpPr>
          <p:spPr>
            <a:xfrm>
              <a:off x="251519" y="191441"/>
              <a:ext cx="6028893"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en-US" altLang="zh-CN" sz="3200" dirty="0">
                  <a:sym typeface="+mn-ea"/>
                </a:rPr>
                <a:t>2</a:t>
              </a:r>
              <a:r>
                <a:rPr lang="zh-CN" altLang="en-US" sz="3200" dirty="0">
                  <a:sym typeface="+mn-ea"/>
                </a:rPr>
                <a:t>、收取、批改学生作业耗时耗力？</a:t>
              </a:r>
              <a:endParaRPr lang="zh-CN" altLang="en-US" sz="3200" dirty="0">
                <a:sym typeface="+mn-ea"/>
              </a:endParaRPr>
            </a:p>
          </p:txBody>
        </p:sp>
        <p:sp>
          <p:nvSpPr>
            <p:cNvPr id="12" name="矩形 11"/>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506595" y="3106420"/>
            <a:ext cx="3178810" cy="645160"/>
          </a:xfrm>
          <a:prstGeom prst="rect">
            <a:avLst/>
          </a:prstGeom>
          <a:noFill/>
        </p:spPr>
        <p:txBody>
          <a:bodyPr wrap="square" rtlCol="0">
            <a:spAutoFit/>
          </a:bodyPr>
          <a:p>
            <a:pPr algn="ctr"/>
            <a:r>
              <a:rPr lang="zh-CN" altLang="en-US" sz="3600" b="1">
                <a:latin typeface="黑体" panose="02010609060101010101" charset="-122"/>
                <a:ea typeface="黑体" panose="02010609060101010101" charset="-122"/>
              </a:rPr>
              <a:t>二：师生互动</a:t>
            </a:r>
            <a:endParaRPr lang="zh-CN" altLang="en-US" sz="3600" b="1">
              <a:latin typeface="黑体" panose="02010609060101010101" charset="-122"/>
              <a:ea typeface="黑体" panose="02010609060101010101" charset="-122"/>
            </a:endParaRPr>
          </a:p>
        </p:txBody>
      </p:sp>
      <p:sp>
        <p:nvSpPr>
          <p:cNvPr id="85" name="矩形 2"/>
          <p:cNvSpPr/>
          <p:nvPr/>
        </p:nvSpPr>
        <p:spPr>
          <a:xfrm>
            <a:off x="-19050" y="5177155"/>
            <a:ext cx="12230100" cy="1707515"/>
          </a:xfrm>
          <a:custGeom>
            <a:avLst/>
            <a:gdLst>
              <a:gd name="connsiteX0" fmla="*/ 0 w 9144000"/>
              <a:gd name="connsiteY0" fmla="*/ 0 h 2283718"/>
              <a:gd name="connsiteX1" fmla="*/ 9144000 w 9144000"/>
              <a:gd name="connsiteY1" fmla="*/ 0 h 2283718"/>
              <a:gd name="connsiteX2" fmla="*/ 9144000 w 9144000"/>
              <a:gd name="connsiteY2" fmla="*/ 2283718 h 2283718"/>
              <a:gd name="connsiteX3" fmla="*/ 0 w 9144000"/>
              <a:gd name="connsiteY3" fmla="*/ 2283718 h 2283718"/>
              <a:gd name="connsiteX4" fmla="*/ 0 w 9144000"/>
              <a:gd name="connsiteY4" fmla="*/ 0 h 2283718"/>
              <a:gd name="connsiteX0-1" fmla="*/ 0 w 9144000"/>
              <a:gd name="connsiteY0-2" fmla="*/ 0 h 2283718"/>
              <a:gd name="connsiteX1-3" fmla="*/ 9144000 w 9144000"/>
              <a:gd name="connsiteY1-4" fmla="*/ 0 h 2283718"/>
              <a:gd name="connsiteX2-5" fmla="*/ 9144000 w 9144000"/>
              <a:gd name="connsiteY2-6" fmla="*/ 2283718 h 2283718"/>
              <a:gd name="connsiteX3-7" fmla="*/ 0 w 9144000"/>
              <a:gd name="connsiteY3-8" fmla="*/ 2283718 h 2283718"/>
              <a:gd name="connsiteX4-9" fmla="*/ 0 w 9144000"/>
              <a:gd name="connsiteY4-10" fmla="*/ 0 h 2283718"/>
              <a:gd name="connsiteX0-11" fmla="*/ 0 w 9144000"/>
              <a:gd name="connsiteY0-12" fmla="*/ 0 h 2283718"/>
              <a:gd name="connsiteX1-13" fmla="*/ 9144000 w 9144000"/>
              <a:gd name="connsiteY1-14" fmla="*/ 0 h 2283718"/>
              <a:gd name="connsiteX2-15" fmla="*/ 9144000 w 9144000"/>
              <a:gd name="connsiteY2-16" fmla="*/ 2283718 h 2283718"/>
              <a:gd name="connsiteX3-17" fmla="*/ 0 w 9144000"/>
              <a:gd name="connsiteY3-18" fmla="*/ 2283718 h 2283718"/>
              <a:gd name="connsiteX4-19" fmla="*/ 0 w 9144000"/>
              <a:gd name="connsiteY4-20" fmla="*/ 0 h 2283718"/>
              <a:gd name="connsiteX0-21" fmla="*/ 0 w 9144000"/>
              <a:gd name="connsiteY0-22" fmla="*/ 0 h 2283718"/>
              <a:gd name="connsiteX1-23" fmla="*/ 9144000 w 9144000"/>
              <a:gd name="connsiteY1-24" fmla="*/ 0 h 2283718"/>
              <a:gd name="connsiteX2-25" fmla="*/ 9144000 w 9144000"/>
              <a:gd name="connsiteY2-26" fmla="*/ 2283718 h 2283718"/>
              <a:gd name="connsiteX3-27" fmla="*/ 0 w 9144000"/>
              <a:gd name="connsiteY3-28" fmla="*/ 2283718 h 2283718"/>
              <a:gd name="connsiteX4-29" fmla="*/ 0 w 9144000"/>
              <a:gd name="connsiteY4-30" fmla="*/ 0 h 228371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2283718">
                <a:moveTo>
                  <a:pt x="0" y="0"/>
                </a:moveTo>
                <a:cubicBezTo>
                  <a:pt x="3136232" y="577516"/>
                  <a:pt x="6128084" y="673768"/>
                  <a:pt x="9144000" y="0"/>
                </a:cubicBezTo>
                <a:lnTo>
                  <a:pt x="9144000" y="2283718"/>
                </a:lnTo>
                <a:lnTo>
                  <a:pt x="0" y="2283718"/>
                </a:lnTo>
                <a:lnTo>
                  <a:pt x="0" y="0"/>
                </a:lnTo>
                <a:close/>
              </a:path>
            </a:pathLst>
          </a:custGeom>
          <a:solidFill>
            <a:srgbClr val="D73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0" y="1655679"/>
            <a:ext cx="12192000" cy="955675"/>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pPr algn="ctr" fontAlgn="auto">
              <a:lnSpc>
                <a:spcPct val="100000"/>
              </a:lnSpc>
            </a:pPr>
            <a:r>
              <a:rPr lang="zh-CN" altLang="en-US" sz="3200" b="1" dirty="0">
                <a:solidFill>
                  <a:srgbClr val="D73E4A"/>
                </a:solidFill>
                <a:latin typeface="+mn-lt"/>
              </a:rPr>
              <a:t>痛点：</a:t>
            </a:r>
            <a:r>
              <a:rPr lang="zh-CN" altLang="en-US" sz="3200" b="1" dirty="0"/>
              <a:t>没有私人时间</a:t>
            </a:r>
            <a:r>
              <a:rPr lang="zh-CN" altLang="en-US" sz="3200" b="1" dirty="0">
                <a:sym typeface="+mn-ea"/>
              </a:rPr>
              <a:t>，工作生活没有界限</a:t>
            </a:r>
            <a:endParaRPr lang="zh-CN" altLang="en-US" sz="3200" b="1" dirty="0">
              <a:sym typeface="+mn-ea"/>
            </a:endParaRPr>
          </a:p>
        </p:txBody>
      </p:sp>
      <p:grpSp>
        <p:nvGrpSpPr>
          <p:cNvPr id="11" name="组合 10"/>
          <p:cNvGrpSpPr/>
          <p:nvPr/>
        </p:nvGrpSpPr>
        <p:grpSpPr>
          <a:xfrm>
            <a:off x="251519" y="191441"/>
            <a:ext cx="5640117" cy="713508"/>
            <a:chOff x="251519" y="191441"/>
            <a:chExt cx="5640117" cy="713508"/>
          </a:xfrm>
        </p:grpSpPr>
        <p:sp>
          <p:nvSpPr>
            <p:cNvPr id="6" name="标题 1"/>
            <p:cNvSpPr txBox="1"/>
            <p:nvPr/>
          </p:nvSpPr>
          <p:spPr>
            <a:xfrm>
              <a:off x="251519" y="191441"/>
              <a:ext cx="5640117"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公私分明</a:t>
              </a:r>
              <a:endParaRPr lang="zh-CN" altLang="en-US" sz="3200" dirty="0">
                <a:sym typeface="+mn-ea"/>
              </a:endParaRPr>
            </a:p>
          </p:txBody>
        </p:sp>
        <p:sp>
          <p:nvSpPr>
            <p:cNvPr id="8" name="矩形 7"/>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 name="图片 4" descr="0f455c71-4bb9-4acf-89a4-2f41f1ee486e"/>
          <p:cNvPicPr>
            <a:picLocks noChangeAspect="1"/>
          </p:cNvPicPr>
          <p:nvPr/>
        </p:nvPicPr>
        <p:blipFill>
          <a:blip r:embed="rId1"/>
          <a:stretch>
            <a:fillRect/>
          </a:stretch>
        </p:blipFill>
        <p:spPr>
          <a:xfrm>
            <a:off x="2026695" y="3291205"/>
            <a:ext cx="2934335" cy="3249930"/>
          </a:xfrm>
          <a:prstGeom prst="rect">
            <a:avLst/>
          </a:prstGeom>
        </p:spPr>
      </p:pic>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1094" y="3291205"/>
            <a:ext cx="2104283" cy="303453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
          <p:cNvSpPr/>
          <p:nvPr/>
        </p:nvSpPr>
        <p:spPr>
          <a:xfrm>
            <a:off x="0" y="-1"/>
            <a:ext cx="6220460" cy="6888087"/>
          </a:xfrm>
          <a:custGeom>
            <a:avLst/>
            <a:gdLst>
              <a:gd name="connsiteX0" fmla="*/ 0 w 5822148"/>
              <a:gd name="connsiteY0" fmla="*/ 0 h 5143500"/>
              <a:gd name="connsiteX1" fmla="*/ 5822148 w 5822148"/>
              <a:gd name="connsiteY1" fmla="*/ 0 h 5143500"/>
              <a:gd name="connsiteX2" fmla="*/ 5822148 w 5822148"/>
              <a:gd name="connsiteY2" fmla="*/ 5143500 h 5143500"/>
              <a:gd name="connsiteX3" fmla="*/ 0 w 5822148"/>
              <a:gd name="connsiteY3" fmla="*/ 5143500 h 5143500"/>
              <a:gd name="connsiteX4" fmla="*/ 0 w 5822148"/>
              <a:gd name="connsiteY4" fmla="*/ 0 h 5143500"/>
              <a:gd name="connsiteX0-1" fmla="*/ 0 w 5822148"/>
              <a:gd name="connsiteY0-2" fmla="*/ 0 h 5143500"/>
              <a:gd name="connsiteX1-3" fmla="*/ 5822148 w 5822148"/>
              <a:gd name="connsiteY1-4" fmla="*/ 0 h 5143500"/>
              <a:gd name="connsiteX2-5" fmla="*/ 4057144 w 5822148"/>
              <a:gd name="connsiteY2-6" fmla="*/ 5143500 h 5143500"/>
              <a:gd name="connsiteX3-7" fmla="*/ 0 w 5822148"/>
              <a:gd name="connsiteY3-8" fmla="*/ 5143500 h 5143500"/>
              <a:gd name="connsiteX4-9" fmla="*/ 0 w 5822148"/>
              <a:gd name="connsiteY4-10" fmla="*/ 0 h 51435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822148" h="5143500">
                <a:moveTo>
                  <a:pt x="0" y="0"/>
                </a:moveTo>
                <a:lnTo>
                  <a:pt x="5822148" y="0"/>
                </a:lnTo>
                <a:lnTo>
                  <a:pt x="4057144" y="5143500"/>
                </a:lnTo>
                <a:lnTo>
                  <a:pt x="0" y="5143500"/>
                </a:lnTo>
                <a:lnTo>
                  <a:pt x="0" y="0"/>
                </a:lnTo>
                <a:close/>
              </a:path>
            </a:pathLst>
          </a:custGeom>
          <a:solidFill>
            <a:srgbClr val="FEF7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967836" y="2524161"/>
            <a:ext cx="6845300" cy="1320165"/>
          </a:xfrm>
          <a:prstGeom prst="rect">
            <a:avLst/>
          </a:prstGeom>
          <a:noFill/>
        </p:spPr>
        <p:txBody>
          <a:bodyPr wrap="none"/>
          <a:lstStyle/>
          <a:p>
            <a:pPr algn="l" fontAlgn="auto">
              <a:lnSpc>
                <a:spcPct val="100000"/>
              </a:lnSpc>
            </a:pPr>
            <a:r>
              <a:rPr lang="zh-CN" altLang="en-US" sz="2600" b="1" dirty="0">
                <a:sym typeface="+mn-ea"/>
              </a:rPr>
              <a:t>工作生活不混淆，公、私事分开</a:t>
            </a:r>
            <a:endParaRPr lang="en-US" altLang="zh-CN" sz="2600" b="1" dirty="0">
              <a:sym typeface="+mn-ea"/>
            </a:endParaRPr>
          </a:p>
          <a:p>
            <a:pPr algn="l" fontAlgn="auto">
              <a:lnSpc>
                <a:spcPct val="100000"/>
              </a:lnSpc>
            </a:pPr>
            <a:endParaRPr lang="en-US" altLang="zh-CN" sz="2600" b="1" dirty="0"/>
          </a:p>
          <a:p>
            <a:pPr algn="l" fontAlgn="auto">
              <a:lnSpc>
                <a:spcPct val="100000"/>
              </a:lnSpc>
            </a:pPr>
            <a:r>
              <a:rPr lang="zh-CN" altLang="en-US" sz="2600" b="1" dirty="0"/>
              <a:t>下班后，家长信息免打扰</a:t>
            </a:r>
            <a:endParaRPr lang="zh-CN" sz="2600" b="1" dirty="0"/>
          </a:p>
        </p:txBody>
      </p:sp>
      <p:sp>
        <p:nvSpPr>
          <p:cNvPr id="6" name="标题 1"/>
          <p:cNvSpPr txBox="1"/>
          <p:nvPr/>
        </p:nvSpPr>
        <p:spPr>
          <a:xfrm>
            <a:off x="251519" y="191441"/>
            <a:ext cx="5640117"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公私分明</a:t>
            </a:r>
            <a:endParaRPr lang="zh-CN" altLang="en-US" sz="3200" dirty="0">
              <a:sym typeface="+mn-ea"/>
            </a:endParaRPr>
          </a:p>
        </p:txBody>
      </p:sp>
      <p:sp>
        <p:nvSpPr>
          <p:cNvPr id="7" name="矩形 6"/>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形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038605" y="4538518"/>
            <a:ext cx="1674425" cy="1674425"/>
          </a:xfrm>
          <a:prstGeom prst="rect">
            <a:avLst/>
          </a:prstGeom>
        </p:spPr>
      </p:pic>
      <p:sp>
        <p:nvSpPr>
          <p:cNvPr id="12" name="椭圆 11"/>
          <p:cNvSpPr/>
          <p:nvPr/>
        </p:nvSpPr>
        <p:spPr>
          <a:xfrm>
            <a:off x="5682584" y="2649539"/>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
        <p:nvSpPr>
          <p:cNvPr id="13" name="椭圆 12"/>
          <p:cNvSpPr/>
          <p:nvPr/>
        </p:nvSpPr>
        <p:spPr>
          <a:xfrm>
            <a:off x="5682584" y="3494842"/>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pic>
        <p:nvPicPr>
          <p:cNvPr id="15"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8597" y="1199287"/>
            <a:ext cx="2400166" cy="4677924"/>
          </a:xfrm>
          <a:prstGeom prst="rect">
            <a:avLst/>
          </a:prstGeom>
          <a:effectLst>
            <a:outerShdw blurRad="127000" dist="101600" dir="5400000" algn="t" rotWithShape="0">
              <a:prstClr val="black">
                <a:alpha val="5000"/>
              </a:prstClr>
            </a:outerShdw>
          </a:effectLst>
        </p:spPr>
      </p:pic>
      <p:pic>
        <p:nvPicPr>
          <p:cNvPr id="2" name="图片 1" descr="23-2"/>
          <p:cNvPicPr>
            <a:picLocks noChangeAspect="1"/>
          </p:cNvPicPr>
          <p:nvPr/>
        </p:nvPicPr>
        <p:blipFill rotWithShape="1">
          <a:blip r:embed="rId3"/>
          <a:srcRect b="14275"/>
          <a:stretch>
            <a:fillRect/>
          </a:stretch>
        </p:blipFill>
        <p:spPr>
          <a:xfrm>
            <a:off x="3110230" y="1889672"/>
            <a:ext cx="1861820" cy="3329578"/>
          </a:xfrm>
          <a:prstGeom prst="rect">
            <a:avLst/>
          </a:prstGeom>
          <a:ln w="76200">
            <a:noFill/>
          </a:ln>
        </p:spPr>
      </p:pic>
      <p:grpSp>
        <p:nvGrpSpPr>
          <p:cNvPr id="16" name="组合 15"/>
          <p:cNvGrpSpPr/>
          <p:nvPr/>
        </p:nvGrpSpPr>
        <p:grpSpPr>
          <a:xfrm>
            <a:off x="302615" y="1199287"/>
            <a:ext cx="2400166" cy="4677924"/>
            <a:chOff x="0" y="1199287"/>
            <a:chExt cx="2400166" cy="4677924"/>
          </a:xfrm>
        </p:grpSpPr>
        <p:pic>
          <p:nvPicPr>
            <p:cNvPr id="14"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99287"/>
              <a:ext cx="2400166" cy="4677924"/>
            </a:xfrm>
            <a:prstGeom prst="rect">
              <a:avLst/>
            </a:prstGeom>
            <a:effectLst>
              <a:outerShdw blurRad="127000" dist="101600" dir="5400000" algn="t" rotWithShape="0">
                <a:prstClr val="black">
                  <a:alpha val="5000"/>
                </a:prstClr>
              </a:outerShdw>
            </a:effectLst>
          </p:spPr>
        </p:pic>
        <p:pic>
          <p:nvPicPr>
            <p:cNvPr id="3" name="图片 2" descr="23-1"/>
            <p:cNvPicPr>
              <a:picLocks noChangeAspect="1"/>
            </p:cNvPicPr>
            <p:nvPr/>
          </p:nvPicPr>
          <p:blipFill rotWithShape="1">
            <a:blip r:embed="rId4"/>
            <a:srcRect b="19764"/>
            <a:stretch>
              <a:fillRect/>
            </a:stretch>
          </p:blipFill>
          <p:spPr>
            <a:xfrm>
              <a:off x="252989" y="1889671"/>
              <a:ext cx="1896702" cy="3298279"/>
            </a:xfrm>
            <a:prstGeom prst="rect">
              <a:avLst/>
            </a:prstGeom>
            <a:ln w="76200">
              <a:noFill/>
            </a:ln>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3"/>
          <p:cNvSpPr/>
          <p:nvPr/>
        </p:nvSpPr>
        <p:spPr>
          <a:xfrm>
            <a:off x="0" y="-1"/>
            <a:ext cx="6220460" cy="6888087"/>
          </a:xfrm>
          <a:custGeom>
            <a:avLst/>
            <a:gdLst>
              <a:gd name="connsiteX0" fmla="*/ 0 w 5822148"/>
              <a:gd name="connsiteY0" fmla="*/ 0 h 5143500"/>
              <a:gd name="connsiteX1" fmla="*/ 5822148 w 5822148"/>
              <a:gd name="connsiteY1" fmla="*/ 0 h 5143500"/>
              <a:gd name="connsiteX2" fmla="*/ 5822148 w 5822148"/>
              <a:gd name="connsiteY2" fmla="*/ 5143500 h 5143500"/>
              <a:gd name="connsiteX3" fmla="*/ 0 w 5822148"/>
              <a:gd name="connsiteY3" fmla="*/ 5143500 h 5143500"/>
              <a:gd name="connsiteX4" fmla="*/ 0 w 5822148"/>
              <a:gd name="connsiteY4" fmla="*/ 0 h 5143500"/>
              <a:gd name="connsiteX0-1" fmla="*/ 0 w 5822148"/>
              <a:gd name="connsiteY0-2" fmla="*/ 0 h 5143500"/>
              <a:gd name="connsiteX1-3" fmla="*/ 5822148 w 5822148"/>
              <a:gd name="connsiteY1-4" fmla="*/ 0 h 5143500"/>
              <a:gd name="connsiteX2-5" fmla="*/ 4057144 w 5822148"/>
              <a:gd name="connsiteY2-6" fmla="*/ 5143500 h 5143500"/>
              <a:gd name="connsiteX3-7" fmla="*/ 0 w 5822148"/>
              <a:gd name="connsiteY3-8" fmla="*/ 5143500 h 5143500"/>
              <a:gd name="connsiteX4-9" fmla="*/ 0 w 5822148"/>
              <a:gd name="connsiteY4-10" fmla="*/ 0 h 51435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822148" h="5143500">
                <a:moveTo>
                  <a:pt x="0" y="0"/>
                </a:moveTo>
                <a:lnTo>
                  <a:pt x="5822148" y="0"/>
                </a:lnTo>
                <a:lnTo>
                  <a:pt x="4057144" y="5143500"/>
                </a:lnTo>
                <a:lnTo>
                  <a:pt x="0" y="5143500"/>
                </a:lnTo>
                <a:lnTo>
                  <a:pt x="0" y="0"/>
                </a:lnTo>
                <a:close/>
              </a:path>
            </a:pathLst>
          </a:custGeom>
          <a:solidFill>
            <a:srgbClr val="FEF7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356161" y="1155867"/>
            <a:ext cx="4503420" cy="2520950"/>
            <a:chOff x="-757307" y="2036417"/>
            <a:chExt cx="5657933" cy="3818582"/>
          </a:xfrm>
          <a:effectLst/>
        </p:grpSpPr>
        <p:pic>
          <p:nvPicPr>
            <p:cNvPr id="2053" name="图片 3"/>
            <p:cNvPicPr>
              <a:picLocks noChangeAspect="1"/>
            </p:cNvPicPr>
            <p:nvPr/>
          </p:nvPicPr>
          <p:blipFill>
            <a:blip r:embed="rId1"/>
            <a:stretch>
              <a:fillRect/>
            </a:stretch>
          </p:blipFill>
          <p:spPr>
            <a:xfrm>
              <a:off x="-757307" y="2036417"/>
              <a:ext cx="3448850" cy="3817620"/>
            </a:xfrm>
            <a:prstGeom prst="rect">
              <a:avLst/>
            </a:prstGeom>
            <a:solidFill>
              <a:srgbClr val="FFFFFF">
                <a:shade val="85000"/>
              </a:srgbClr>
            </a:solidFill>
            <a:ln w="88900" cap="sq">
              <a:solidFill>
                <a:srgbClr val="FFFFFF"/>
              </a:solidFill>
              <a:miter lim="800000"/>
              <a:headEnd/>
              <a:tailEnd/>
            </a:ln>
            <a:effectLst/>
          </p:spPr>
        </p:pic>
        <p:pic>
          <p:nvPicPr>
            <p:cNvPr id="2054" name="图片 6"/>
            <p:cNvPicPr>
              <a:picLocks noChangeAspect="1"/>
            </p:cNvPicPr>
            <p:nvPr/>
          </p:nvPicPr>
          <p:blipFill>
            <a:blip r:embed="rId2"/>
            <a:stretch>
              <a:fillRect/>
            </a:stretch>
          </p:blipFill>
          <p:spPr>
            <a:xfrm>
              <a:off x="2691543" y="2036417"/>
              <a:ext cx="2209083" cy="3818582"/>
            </a:xfrm>
            <a:prstGeom prst="rect">
              <a:avLst/>
            </a:prstGeom>
            <a:solidFill>
              <a:srgbClr val="FFFFFF">
                <a:shade val="85000"/>
              </a:srgbClr>
            </a:solidFill>
            <a:ln w="88900" cap="sq">
              <a:solidFill>
                <a:schemeClr val="bg1"/>
              </a:solidFill>
              <a:miter lim="800000"/>
              <a:headEnd/>
              <a:tailEnd/>
            </a:ln>
            <a:effectLst/>
          </p:spPr>
        </p:pic>
      </p:grpSp>
      <p:pic>
        <p:nvPicPr>
          <p:cNvPr id="26" name="图片 25" descr="图片包含 屏幕截图&#10;&#10;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161" y="4021659"/>
            <a:ext cx="1701800" cy="2520950"/>
          </a:xfrm>
          <a:prstGeom prst="rect">
            <a:avLst/>
          </a:prstGeom>
          <a:solidFill>
            <a:srgbClr val="FFFFFF">
              <a:shade val="85000"/>
            </a:srgbClr>
          </a:solidFill>
          <a:ln w="88900" cap="sq">
            <a:solidFill>
              <a:srgbClr val="FFFFFF"/>
            </a:solidFill>
            <a:miter lim="800000"/>
            <a:headEnd/>
            <a:tailEnd/>
          </a:ln>
          <a:effectLst/>
        </p:spPr>
      </p:pic>
      <p:grpSp>
        <p:nvGrpSpPr>
          <p:cNvPr id="8" name="组合 7"/>
          <p:cNvGrpSpPr/>
          <p:nvPr/>
        </p:nvGrpSpPr>
        <p:grpSpPr>
          <a:xfrm>
            <a:off x="251519" y="191441"/>
            <a:ext cx="11193892" cy="713508"/>
            <a:chOff x="251519" y="191441"/>
            <a:chExt cx="11193892" cy="713508"/>
          </a:xfrm>
        </p:grpSpPr>
        <p:sp>
          <p:nvSpPr>
            <p:cNvPr id="9" name="标题 1"/>
            <p:cNvSpPr txBox="1"/>
            <p:nvPr/>
          </p:nvSpPr>
          <p:spPr>
            <a:xfrm>
              <a:off x="251519" y="191441"/>
              <a:ext cx="11193892"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kumimoji="1" lang="zh-CN" altLang="en-US" sz="3200" dirty="0"/>
                <a:t>班级讨论</a:t>
              </a:r>
              <a:endParaRPr kumimoji="1" lang="zh-CN" altLang="en-US" sz="3200" dirty="0"/>
            </a:p>
          </p:txBody>
        </p:sp>
        <p:sp>
          <p:nvSpPr>
            <p:cNvPr id="10" name="矩形 9"/>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5846371" y="1987199"/>
            <a:ext cx="8444304" cy="3765901"/>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pPr fontAlgn="auto">
              <a:lnSpc>
                <a:spcPct val="200000"/>
              </a:lnSpc>
            </a:pPr>
            <a:r>
              <a:rPr lang="en-US" altLang="zh-CN" sz="2400" b="1" dirty="0">
                <a:solidFill>
                  <a:srgbClr val="D73E4A"/>
                </a:solidFill>
                <a:latin typeface="+mn-lt"/>
              </a:rPr>
              <a:t>1</a:t>
            </a:r>
            <a:r>
              <a:rPr lang="zh-CN" altLang="en-US" sz="2400" b="1" dirty="0">
                <a:solidFill>
                  <a:srgbClr val="D73E4A"/>
                </a:solidFill>
                <a:latin typeface="+mn-lt"/>
              </a:rPr>
              <a:t>  </a:t>
            </a:r>
            <a:r>
              <a:rPr lang="zh-CN" altLang="en-US" sz="2400" b="1" dirty="0"/>
              <a:t>微信聊天记录太多，占用手机存储空间</a:t>
            </a:r>
            <a:endParaRPr lang="en-US" altLang="zh-CN" sz="2400" b="1" dirty="0"/>
          </a:p>
          <a:p>
            <a:pPr fontAlgn="auto">
              <a:lnSpc>
                <a:spcPct val="200000"/>
              </a:lnSpc>
            </a:pPr>
            <a:r>
              <a:rPr lang="en-US" altLang="zh-CN" sz="2400" b="1" dirty="0">
                <a:solidFill>
                  <a:srgbClr val="D73E4A"/>
                </a:solidFill>
              </a:rPr>
              <a:t>2</a:t>
            </a:r>
            <a:r>
              <a:rPr lang="zh-CN" altLang="en-US" sz="2400" b="1" dirty="0">
                <a:solidFill>
                  <a:srgbClr val="D73E4A"/>
                </a:solidFill>
              </a:rPr>
              <a:t>  </a:t>
            </a:r>
            <a:r>
              <a:rPr lang="zh-CN" altLang="en-US" sz="2400" b="1" dirty="0"/>
              <a:t>家长发言互相可见，容易引起纠纷</a:t>
            </a:r>
            <a:endParaRPr lang="zh-CN" altLang="en-US" sz="2400" b="1" dirty="0">
              <a:sym typeface="+mn-ea"/>
            </a:endParaRPr>
          </a:p>
          <a:p>
            <a:pPr>
              <a:lnSpc>
                <a:spcPct val="200000"/>
              </a:lnSpc>
            </a:pPr>
            <a:r>
              <a:rPr lang="en-US" altLang="zh-CN" sz="2400" b="1" dirty="0">
                <a:solidFill>
                  <a:srgbClr val="D73E4A"/>
                </a:solidFill>
              </a:rPr>
              <a:t>3</a:t>
            </a:r>
            <a:r>
              <a:rPr lang="zh-CN" altLang="en-US" sz="2400" b="1" dirty="0">
                <a:solidFill>
                  <a:srgbClr val="D73E4A"/>
                </a:solidFill>
              </a:rPr>
              <a:t>  </a:t>
            </a:r>
            <a:r>
              <a:rPr lang="zh-CN" altLang="en-US" sz="2400" b="1" dirty="0"/>
              <a:t>群内成员身份无法核实</a:t>
            </a:r>
            <a:endParaRPr lang="zh-CN" altLang="en-US" sz="2400" b="1" dirty="0">
              <a:sym typeface="+mn-ea"/>
            </a:endParaRPr>
          </a:p>
          <a:p>
            <a:pPr>
              <a:lnSpc>
                <a:spcPct val="200000"/>
              </a:lnSpc>
            </a:pPr>
            <a:r>
              <a:rPr lang="en-US" altLang="zh-CN" sz="2400" b="1" dirty="0">
                <a:solidFill>
                  <a:srgbClr val="D73E4A"/>
                </a:solidFill>
              </a:rPr>
              <a:t>4</a:t>
            </a:r>
            <a:r>
              <a:rPr lang="zh-CN" altLang="en-US" sz="2400" b="1" dirty="0">
                <a:solidFill>
                  <a:srgbClr val="D73E4A"/>
                </a:solidFill>
              </a:rPr>
              <a:t>  </a:t>
            </a:r>
            <a:r>
              <a:rPr lang="zh-CN" altLang="en-US" sz="2400" b="1" dirty="0"/>
              <a:t>话题讨论没有固定主题，容易被带偏</a:t>
            </a:r>
            <a:endParaRPr lang="en-US" altLang="zh-CN" sz="2400" b="1" dirty="0"/>
          </a:p>
          <a:p>
            <a:pPr>
              <a:lnSpc>
                <a:spcPct val="200000"/>
              </a:lnSpc>
            </a:pPr>
            <a:r>
              <a:rPr lang="en-US" altLang="zh-CN" sz="2400" b="1" dirty="0">
                <a:solidFill>
                  <a:srgbClr val="D73E4A"/>
                </a:solidFill>
              </a:rPr>
              <a:t>5</a:t>
            </a:r>
            <a:r>
              <a:rPr lang="zh-CN" altLang="en-US" sz="2400" b="1" dirty="0">
                <a:solidFill>
                  <a:srgbClr val="D73E4A"/>
                </a:solidFill>
              </a:rPr>
              <a:t>  </a:t>
            </a:r>
            <a:r>
              <a:rPr lang="zh-CN" altLang="en-US" sz="2400" b="1" dirty="0"/>
              <a:t>个人隐私无法保障、讨论情况无法统计</a:t>
            </a:r>
            <a:endParaRPr lang="zh-CN" altLang="en-US" sz="2400" b="1" dirty="0"/>
          </a:p>
          <a:p>
            <a:pPr fontAlgn="auto">
              <a:lnSpc>
                <a:spcPct val="200000"/>
              </a:lnSpc>
            </a:pPr>
            <a:endParaRPr lang="zh-CN" altLang="en-US" sz="2800" b="1" dirty="0">
              <a:sym typeface="+mn-ea"/>
            </a:endParaRPr>
          </a:p>
        </p:txBody>
      </p:sp>
      <p:sp>
        <p:nvSpPr>
          <p:cNvPr id="16" name="文本框 15"/>
          <p:cNvSpPr txBox="1"/>
          <p:nvPr/>
        </p:nvSpPr>
        <p:spPr>
          <a:xfrm>
            <a:off x="5846371" y="1357890"/>
            <a:ext cx="1550673" cy="647227"/>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pPr fontAlgn="auto">
              <a:lnSpc>
                <a:spcPts val="3800"/>
              </a:lnSpc>
            </a:pPr>
            <a:r>
              <a:rPr lang="zh-CN" altLang="en-US" sz="2400" b="1" dirty="0">
                <a:solidFill>
                  <a:srgbClr val="D73E4A"/>
                </a:solidFill>
                <a:latin typeface="+mn-lt"/>
              </a:rPr>
              <a:t>痛点</a:t>
            </a:r>
            <a:r>
              <a:rPr lang="en-US" altLang="zh-CN" sz="2400" b="1" dirty="0">
                <a:solidFill>
                  <a:srgbClr val="D73E4A"/>
                </a:solidFill>
                <a:latin typeface="+mn-lt"/>
              </a:rPr>
              <a:t>:</a:t>
            </a:r>
            <a:endParaRPr lang="zh-CN" altLang="en-US" sz="2800" b="1" dirty="0">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3"/>
          <p:cNvSpPr/>
          <p:nvPr/>
        </p:nvSpPr>
        <p:spPr>
          <a:xfrm>
            <a:off x="0" y="-1"/>
            <a:ext cx="6220460" cy="6888087"/>
          </a:xfrm>
          <a:custGeom>
            <a:avLst/>
            <a:gdLst>
              <a:gd name="connsiteX0" fmla="*/ 0 w 5822148"/>
              <a:gd name="connsiteY0" fmla="*/ 0 h 5143500"/>
              <a:gd name="connsiteX1" fmla="*/ 5822148 w 5822148"/>
              <a:gd name="connsiteY1" fmla="*/ 0 h 5143500"/>
              <a:gd name="connsiteX2" fmla="*/ 5822148 w 5822148"/>
              <a:gd name="connsiteY2" fmla="*/ 5143500 h 5143500"/>
              <a:gd name="connsiteX3" fmla="*/ 0 w 5822148"/>
              <a:gd name="connsiteY3" fmla="*/ 5143500 h 5143500"/>
              <a:gd name="connsiteX4" fmla="*/ 0 w 5822148"/>
              <a:gd name="connsiteY4" fmla="*/ 0 h 5143500"/>
              <a:gd name="connsiteX0-1" fmla="*/ 0 w 5822148"/>
              <a:gd name="connsiteY0-2" fmla="*/ 0 h 5143500"/>
              <a:gd name="connsiteX1-3" fmla="*/ 5822148 w 5822148"/>
              <a:gd name="connsiteY1-4" fmla="*/ 0 h 5143500"/>
              <a:gd name="connsiteX2-5" fmla="*/ 4057144 w 5822148"/>
              <a:gd name="connsiteY2-6" fmla="*/ 5143500 h 5143500"/>
              <a:gd name="connsiteX3-7" fmla="*/ 0 w 5822148"/>
              <a:gd name="connsiteY3-8" fmla="*/ 5143500 h 5143500"/>
              <a:gd name="connsiteX4-9" fmla="*/ 0 w 5822148"/>
              <a:gd name="connsiteY4-10" fmla="*/ 0 h 51435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822148" h="5143500">
                <a:moveTo>
                  <a:pt x="0" y="0"/>
                </a:moveTo>
                <a:lnTo>
                  <a:pt x="5822148" y="0"/>
                </a:lnTo>
                <a:lnTo>
                  <a:pt x="4057144" y="5143500"/>
                </a:lnTo>
                <a:lnTo>
                  <a:pt x="0" y="5143500"/>
                </a:lnTo>
                <a:lnTo>
                  <a:pt x="0" y="0"/>
                </a:lnTo>
                <a:close/>
              </a:path>
            </a:pathLst>
          </a:custGeom>
          <a:solidFill>
            <a:srgbClr val="FEF7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标题 1"/>
          <p:cNvSpPr txBox="1"/>
          <p:nvPr/>
        </p:nvSpPr>
        <p:spPr>
          <a:xfrm>
            <a:off x="251519" y="191441"/>
            <a:ext cx="5640117"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班级讨论无法把控？</a:t>
            </a:r>
            <a:endParaRPr lang="zh-CN" altLang="zh-CN" sz="3200" dirty="0"/>
          </a:p>
        </p:txBody>
      </p:sp>
      <p:sp>
        <p:nvSpPr>
          <p:cNvPr id="11" name="矩形 10"/>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Picture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3565" y="1297940"/>
            <a:ext cx="2477770" cy="4840605"/>
          </a:xfrm>
          <a:prstGeom prst="rect">
            <a:avLst/>
          </a:prstGeom>
        </p:spPr>
      </p:pic>
      <p:pic>
        <p:nvPicPr>
          <p:cNvPr id="3" name="Picture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136265" y="1298575"/>
            <a:ext cx="2477770" cy="4840605"/>
          </a:xfrm>
          <a:prstGeom prst="rect">
            <a:avLst/>
          </a:prstGeom>
        </p:spPr>
      </p:pic>
      <p:pic>
        <p:nvPicPr>
          <p:cNvPr id="2" name="图片 1" descr="2c4a96d1e43f2864c3e4b9eb390be276"/>
          <p:cNvPicPr>
            <a:picLocks noChangeAspect="1"/>
          </p:cNvPicPr>
          <p:nvPr/>
        </p:nvPicPr>
        <p:blipFill>
          <a:blip r:embed="rId2"/>
          <a:stretch>
            <a:fillRect/>
          </a:stretch>
        </p:blipFill>
        <p:spPr>
          <a:xfrm>
            <a:off x="3408680" y="2030095"/>
            <a:ext cx="1932940" cy="3439795"/>
          </a:xfrm>
          <a:prstGeom prst="rect">
            <a:avLst/>
          </a:prstGeom>
        </p:spPr>
      </p:pic>
      <p:grpSp>
        <p:nvGrpSpPr>
          <p:cNvPr id="6" name="组合 5"/>
          <p:cNvGrpSpPr/>
          <p:nvPr/>
        </p:nvGrpSpPr>
        <p:grpSpPr>
          <a:xfrm>
            <a:off x="847090" y="2152650"/>
            <a:ext cx="1953260" cy="3285417"/>
            <a:chOff x="847090" y="2165350"/>
            <a:chExt cx="1953260" cy="3285417"/>
          </a:xfrm>
        </p:grpSpPr>
        <p:pic>
          <p:nvPicPr>
            <p:cNvPr id="7" name="图片 6"/>
            <p:cNvPicPr>
              <a:picLocks noChangeAspect="1"/>
            </p:cNvPicPr>
            <p:nvPr/>
          </p:nvPicPr>
          <p:blipFill>
            <a:blip r:embed="rId3"/>
            <a:srcRect t="5229" b="41111"/>
            <a:stretch>
              <a:fillRect/>
            </a:stretch>
          </p:blipFill>
          <p:spPr>
            <a:xfrm>
              <a:off x="847090" y="2165350"/>
              <a:ext cx="1951355" cy="2727326"/>
            </a:xfrm>
            <a:prstGeom prst="rect">
              <a:avLst/>
            </a:prstGeom>
          </p:spPr>
        </p:pic>
        <p:sp>
          <p:nvSpPr>
            <p:cNvPr id="4" name="矩形 3"/>
            <p:cNvSpPr/>
            <p:nvPr/>
          </p:nvSpPr>
          <p:spPr>
            <a:xfrm>
              <a:off x="847725" y="4845050"/>
              <a:ext cx="1952625" cy="605717"/>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13" name="图片 12" descr="2c4a96d1e43f2864c3e4b9eb390be276"/>
          <p:cNvPicPr>
            <a:picLocks noChangeAspect="1"/>
          </p:cNvPicPr>
          <p:nvPr/>
        </p:nvPicPr>
        <p:blipFill rotWithShape="1">
          <a:blip r:embed="rId2"/>
          <a:srcRect b="96226"/>
          <a:stretch>
            <a:fillRect/>
          </a:stretch>
        </p:blipFill>
        <p:spPr>
          <a:xfrm>
            <a:off x="847567" y="2021592"/>
            <a:ext cx="1951354" cy="131058"/>
          </a:xfrm>
          <a:prstGeom prst="rect">
            <a:avLst/>
          </a:prstGeom>
        </p:spPr>
      </p:pic>
      <p:grpSp>
        <p:nvGrpSpPr>
          <p:cNvPr id="27" name="组合 26"/>
          <p:cNvGrpSpPr/>
          <p:nvPr/>
        </p:nvGrpSpPr>
        <p:grpSpPr>
          <a:xfrm>
            <a:off x="6096000" y="1570018"/>
            <a:ext cx="6322157" cy="3930690"/>
            <a:chOff x="4537138" y="1537970"/>
            <a:chExt cx="4355341" cy="2707857"/>
          </a:xfrm>
        </p:grpSpPr>
        <p:sp>
          <p:nvSpPr>
            <p:cNvPr id="28" name="文本框 27"/>
            <p:cNvSpPr txBox="1"/>
            <p:nvPr/>
          </p:nvSpPr>
          <p:spPr>
            <a:xfrm>
              <a:off x="4752520" y="1537970"/>
              <a:ext cx="4139959" cy="2707857"/>
            </a:xfrm>
            <a:prstGeom prst="rect">
              <a:avLst/>
            </a:prstGeom>
            <a:noFill/>
          </p:spPr>
          <p:txBody>
            <a:bodyPr wrap="square" rtlCol="0">
              <a:spAutoFit/>
            </a:bodyPr>
            <a:lstStyle/>
            <a:p>
              <a:pPr fontAlgn="auto">
                <a:lnSpc>
                  <a:spcPct val="200000"/>
                </a:lnSpc>
                <a:spcBef>
                  <a:spcPts val="450"/>
                </a:spcBef>
                <a:spcAft>
                  <a:spcPts val="0"/>
                </a:spcAft>
                <a:defRPr/>
              </a:pPr>
              <a:r>
                <a:rPr lang="zh-CN" altLang="en-US" sz="2400" kern="0" dirty="0">
                  <a:solidFill>
                    <a:schemeClr val="tx1">
                      <a:lumMod val="85000"/>
                      <a:lumOff val="15000"/>
                    </a:schemeClr>
                  </a:solidFill>
                  <a:latin typeface="+mn-ea"/>
                </a:rPr>
                <a:t>讨论内容存储云端，不占用教师内存</a:t>
              </a:r>
              <a:endParaRPr lang="zh-CN" altLang="en-US" sz="2400" kern="0" dirty="0">
                <a:solidFill>
                  <a:schemeClr val="tx1">
                    <a:lumMod val="85000"/>
                    <a:lumOff val="15000"/>
                  </a:schemeClr>
                </a:solidFill>
                <a:latin typeface="+mn-ea"/>
              </a:endParaRPr>
            </a:p>
            <a:p>
              <a:pPr fontAlgn="auto">
                <a:lnSpc>
                  <a:spcPct val="200000"/>
                </a:lnSpc>
                <a:spcBef>
                  <a:spcPts val="450"/>
                </a:spcBef>
                <a:spcAft>
                  <a:spcPts val="0"/>
                </a:spcAft>
                <a:defRPr/>
              </a:pPr>
              <a:r>
                <a:rPr lang="zh-CN" altLang="en-US" sz="2400" kern="0" dirty="0">
                  <a:solidFill>
                    <a:schemeClr val="tx1">
                      <a:lumMod val="85000"/>
                      <a:lumOff val="15000"/>
                    </a:schemeClr>
                  </a:solidFill>
                  <a:latin typeface="+mn-ea"/>
                </a:rPr>
                <a:t>家长讨论可以互相不可见</a:t>
              </a:r>
              <a:endParaRPr lang="zh-CN" altLang="en-US" sz="2400" kern="0" dirty="0">
                <a:solidFill>
                  <a:schemeClr val="tx1">
                    <a:lumMod val="85000"/>
                    <a:lumOff val="15000"/>
                  </a:schemeClr>
                </a:solidFill>
                <a:latin typeface="+mn-ea"/>
              </a:endParaRPr>
            </a:p>
            <a:p>
              <a:pPr fontAlgn="auto">
                <a:lnSpc>
                  <a:spcPct val="200000"/>
                </a:lnSpc>
                <a:spcBef>
                  <a:spcPts val="450"/>
                </a:spcBef>
                <a:spcAft>
                  <a:spcPts val="0"/>
                </a:spcAft>
                <a:defRPr/>
              </a:pPr>
              <a:r>
                <a:rPr lang="zh-CN" altLang="en-US" sz="2400" kern="0" dirty="0">
                  <a:latin typeface="+mn-ea"/>
                </a:rPr>
                <a:t>教师自己选择群内成员</a:t>
              </a:r>
              <a:endParaRPr lang="zh-CN" altLang="en-US" sz="2400" kern="0" dirty="0">
                <a:latin typeface="+mn-ea"/>
              </a:endParaRPr>
            </a:p>
            <a:p>
              <a:pPr fontAlgn="auto">
                <a:lnSpc>
                  <a:spcPct val="200000"/>
                </a:lnSpc>
                <a:spcBef>
                  <a:spcPts val="450"/>
                </a:spcBef>
                <a:spcAft>
                  <a:spcPts val="0"/>
                </a:spcAft>
                <a:defRPr/>
              </a:pPr>
              <a:r>
                <a:rPr lang="zh-CN" altLang="en-US" sz="2400" kern="0" dirty="0">
                  <a:latin typeface="+mn-ea"/>
                </a:rPr>
                <a:t>讨论可随时暂停，把控讨论节奏</a:t>
              </a:r>
              <a:endParaRPr lang="zh-CN" altLang="en-US" sz="2400" kern="0" dirty="0">
                <a:latin typeface="+mn-ea"/>
              </a:endParaRPr>
            </a:p>
            <a:p>
              <a:pPr fontAlgn="auto">
                <a:lnSpc>
                  <a:spcPct val="200000"/>
                </a:lnSpc>
                <a:spcBef>
                  <a:spcPts val="450"/>
                </a:spcBef>
                <a:spcAft>
                  <a:spcPts val="0"/>
                </a:spcAft>
                <a:defRPr/>
              </a:pPr>
              <a:r>
                <a:rPr lang="zh-CN" altLang="en-US" sz="2400" kern="0" dirty="0">
                  <a:latin typeface="+mn-ea"/>
                </a:rPr>
                <a:t>教师可以查看讨论统计数据</a:t>
              </a:r>
              <a:endParaRPr lang="zh-CN" altLang="en-US" sz="2400" kern="0" dirty="0">
                <a:latin typeface="+mn-ea"/>
              </a:endParaRPr>
            </a:p>
          </p:txBody>
        </p:sp>
        <p:grpSp>
          <p:nvGrpSpPr>
            <p:cNvPr id="29" name="组合 28"/>
            <p:cNvGrpSpPr/>
            <p:nvPr/>
          </p:nvGrpSpPr>
          <p:grpSpPr>
            <a:xfrm>
              <a:off x="4537138" y="1799540"/>
              <a:ext cx="146909" cy="2335452"/>
              <a:chOff x="8037113" y="2030459"/>
              <a:chExt cx="146909" cy="2335452"/>
            </a:xfrm>
          </p:grpSpPr>
          <p:cxnSp>
            <p:nvCxnSpPr>
              <p:cNvPr id="30" name="直接连接符 29"/>
              <p:cNvCxnSpPr>
                <a:stCxn id="31" idx="0"/>
                <a:endCxn id="35" idx="4"/>
              </p:cNvCxnSpPr>
              <p:nvPr/>
            </p:nvCxnSpPr>
            <p:spPr>
              <a:xfrm flipH="1">
                <a:off x="8109121" y="2030459"/>
                <a:ext cx="2893" cy="2335452"/>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8040006" y="2030459"/>
                <a:ext cx="144016" cy="144016"/>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dirty="0">
                  <a:solidFill>
                    <a:schemeClr val="lt1"/>
                  </a:solidFill>
                  <a:latin typeface="+mn-ea"/>
                </a:endParaRPr>
              </a:p>
            </p:txBody>
          </p:sp>
          <p:sp>
            <p:nvSpPr>
              <p:cNvPr id="32" name="椭圆 31"/>
              <p:cNvSpPr/>
              <p:nvPr/>
            </p:nvSpPr>
            <p:spPr>
              <a:xfrm>
                <a:off x="8040006" y="2576638"/>
                <a:ext cx="144016" cy="144016"/>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dirty="0">
                  <a:solidFill>
                    <a:schemeClr val="lt1"/>
                  </a:solidFill>
                  <a:latin typeface="+mn-ea"/>
                </a:endParaRPr>
              </a:p>
            </p:txBody>
          </p:sp>
          <p:sp>
            <p:nvSpPr>
              <p:cNvPr id="33" name="椭圆 32"/>
              <p:cNvSpPr/>
              <p:nvPr/>
            </p:nvSpPr>
            <p:spPr>
              <a:xfrm>
                <a:off x="8037113" y="3122818"/>
                <a:ext cx="144016" cy="144016"/>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
            <p:nvSpPr>
              <p:cNvPr id="34" name="椭圆 33"/>
              <p:cNvSpPr/>
              <p:nvPr/>
            </p:nvSpPr>
            <p:spPr>
              <a:xfrm>
                <a:off x="8037113" y="3661270"/>
                <a:ext cx="144016" cy="144016"/>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
            <p:nvSpPr>
              <p:cNvPr id="35" name="椭圆 34"/>
              <p:cNvSpPr/>
              <p:nvPr/>
            </p:nvSpPr>
            <p:spPr>
              <a:xfrm>
                <a:off x="8037113" y="4221895"/>
                <a:ext cx="144016" cy="144016"/>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dirty="0">
                  <a:solidFill>
                    <a:schemeClr val="lt1"/>
                  </a:solidFill>
                  <a:latin typeface="+mn-ea"/>
                </a:endParaRPr>
              </a:p>
            </p:txBody>
          </p:sp>
        </p:gr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6161" y="1345157"/>
            <a:ext cx="9522859" cy="1942059"/>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pPr algn="l" fontAlgn="auto">
              <a:lnSpc>
                <a:spcPct val="150000"/>
              </a:lnSpc>
            </a:pPr>
            <a:r>
              <a:rPr lang="zh-CN" altLang="en-US" sz="2800" b="1" dirty="0">
                <a:solidFill>
                  <a:srgbClr val="D73E4A"/>
                </a:solidFill>
              </a:rPr>
              <a:t>痛点一：</a:t>
            </a:r>
            <a:r>
              <a:rPr lang="zh-CN" altLang="en-US" sz="2800" b="1" dirty="0">
                <a:sym typeface="+mn-ea"/>
              </a:rPr>
              <a:t>老师培养学生的德智体美劳难度大？</a:t>
            </a:r>
            <a:endParaRPr lang="zh-CN" altLang="en-US" sz="2800" b="1" dirty="0">
              <a:sym typeface="+mn-ea"/>
            </a:endParaRPr>
          </a:p>
          <a:p>
            <a:pPr algn="l" fontAlgn="auto">
              <a:lnSpc>
                <a:spcPct val="150000"/>
              </a:lnSpc>
            </a:pPr>
            <a:r>
              <a:rPr lang="zh-CN" altLang="en-US" sz="2800" b="1" dirty="0">
                <a:solidFill>
                  <a:srgbClr val="D73E4A"/>
                </a:solidFill>
              </a:rPr>
              <a:t>痛点二：</a:t>
            </a:r>
            <a:r>
              <a:rPr lang="zh-CN" altLang="en-US" sz="2800" b="1" dirty="0">
                <a:sym typeface="+mn-ea"/>
              </a:rPr>
              <a:t>学生阅读及学习兴趣难以提高？</a:t>
            </a:r>
            <a:endParaRPr lang="zh-CN" altLang="en-US" sz="2800" b="1" dirty="0"/>
          </a:p>
          <a:p>
            <a:pPr algn="l" fontAlgn="auto">
              <a:lnSpc>
                <a:spcPct val="150000"/>
              </a:lnSpc>
              <a:buNone/>
            </a:pPr>
            <a:r>
              <a:rPr lang="zh-CN" altLang="en-US" sz="2800" b="1" dirty="0">
                <a:solidFill>
                  <a:srgbClr val="D73E4A"/>
                </a:solidFill>
              </a:rPr>
              <a:t>痛点三：</a:t>
            </a:r>
            <a:r>
              <a:rPr lang="zh-CN" altLang="en-US" sz="2800" b="1" dirty="0"/>
              <a:t>老师经常花过多精力督促学生养成好习惯，家长却不参与？</a:t>
            </a:r>
            <a:endParaRPr lang="zh-CN" altLang="en-US" sz="2800" b="1" dirty="0"/>
          </a:p>
        </p:txBody>
      </p:sp>
      <p:pic>
        <p:nvPicPr>
          <p:cNvPr id="4" name="图片 3" descr="企业微信截图_156220546922"/>
          <p:cNvPicPr>
            <a:picLocks noChangeAspect="1"/>
          </p:cNvPicPr>
          <p:nvPr/>
        </p:nvPicPr>
        <p:blipFill>
          <a:blip r:embed="rId1"/>
          <a:stretch>
            <a:fillRect/>
          </a:stretch>
        </p:blipFill>
        <p:spPr>
          <a:xfrm>
            <a:off x="4727172" y="4091674"/>
            <a:ext cx="2842117" cy="2413902"/>
          </a:xfrm>
          <a:prstGeom prst="rect">
            <a:avLst/>
          </a:prstGeom>
        </p:spPr>
      </p:pic>
      <p:pic>
        <p:nvPicPr>
          <p:cNvPr id="5" name="图片 4" descr="企业微信截图_15622054518763"/>
          <p:cNvPicPr>
            <a:picLocks noChangeAspect="1"/>
          </p:cNvPicPr>
          <p:nvPr/>
        </p:nvPicPr>
        <p:blipFill>
          <a:blip r:embed="rId2"/>
          <a:stretch>
            <a:fillRect/>
          </a:stretch>
        </p:blipFill>
        <p:spPr>
          <a:xfrm>
            <a:off x="8453506" y="4091674"/>
            <a:ext cx="2607242" cy="2425224"/>
          </a:xfrm>
          <a:prstGeom prst="rect">
            <a:avLst/>
          </a:prstGeom>
        </p:spPr>
      </p:pic>
      <p:pic>
        <p:nvPicPr>
          <p:cNvPr id="6" name="图片 5" descr="企业微信截图_15622054819249"/>
          <p:cNvPicPr>
            <a:picLocks noChangeAspect="1"/>
          </p:cNvPicPr>
          <p:nvPr/>
        </p:nvPicPr>
        <p:blipFill>
          <a:blip r:embed="rId3"/>
          <a:stretch>
            <a:fillRect/>
          </a:stretch>
        </p:blipFill>
        <p:spPr>
          <a:xfrm>
            <a:off x="1192501" y="4091674"/>
            <a:ext cx="2520315" cy="2413902"/>
          </a:xfrm>
          <a:prstGeom prst="rect">
            <a:avLst/>
          </a:prstGeom>
        </p:spPr>
      </p:pic>
      <p:sp>
        <p:nvSpPr>
          <p:cNvPr id="7" name="标题 1"/>
          <p:cNvSpPr txBox="1"/>
          <p:nvPr/>
        </p:nvSpPr>
        <p:spPr>
          <a:xfrm>
            <a:off x="251519" y="191441"/>
            <a:ext cx="5640117"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习惯养成</a:t>
            </a:r>
            <a:endParaRPr lang="zh-CN" altLang="en-US" sz="3200" dirty="0">
              <a:sym typeface="+mn-ea"/>
            </a:endParaRPr>
          </a:p>
        </p:txBody>
      </p:sp>
      <p:sp>
        <p:nvSpPr>
          <p:cNvPr id="8" name="矩形 7"/>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3"/>
          <p:cNvSpPr/>
          <p:nvPr/>
        </p:nvSpPr>
        <p:spPr>
          <a:xfrm>
            <a:off x="0" y="-1"/>
            <a:ext cx="6220460" cy="6888087"/>
          </a:xfrm>
          <a:custGeom>
            <a:avLst/>
            <a:gdLst>
              <a:gd name="connsiteX0" fmla="*/ 0 w 5822148"/>
              <a:gd name="connsiteY0" fmla="*/ 0 h 5143500"/>
              <a:gd name="connsiteX1" fmla="*/ 5822148 w 5822148"/>
              <a:gd name="connsiteY1" fmla="*/ 0 h 5143500"/>
              <a:gd name="connsiteX2" fmla="*/ 5822148 w 5822148"/>
              <a:gd name="connsiteY2" fmla="*/ 5143500 h 5143500"/>
              <a:gd name="connsiteX3" fmla="*/ 0 w 5822148"/>
              <a:gd name="connsiteY3" fmla="*/ 5143500 h 5143500"/>
              <a:gd name="connsiteX4" fmla="*/ 0 w 5822148"/>
              <a:gd name="connsiteY4" fmla="*/ 0 h 5143500"/>
              <a:gd name="connsiteX0-1" fmla="*/ 0 w 5822148"/>
              <a:gd name="connsiteY0-2" fmla="*/ 0 h 5143500"/>
              <a:gd name="connsiteX1-3" fmla="*/ 5822148 w 5822148"/>
              <a:gd name="connsiteY1-4" fmla="*/ 0 h 5143500"/>
              <a:gd name="connsiteX2-5" fmla="*/ 4057144 w 5822148"/>
              <a:gd name="connsiteY2-6" fmla="*/ 5143500 h 5143500"/>
              <a:gd name="connsiteX3-7" fmla="*/ 0 w 5822148"/>
              <a:gd name="connsiteY3-8" fmla="*/ 5143500 h 5143500"/>
              <a:gd name="connsiteX4-9" fmla="*/ 0 w 5822148"/>
              <a:gd name="connsiteY4-10" fmla="*/ 0 h 51435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822148" h="5143500">
                <a:moveTo>
                  <a:pt x="0" y="0"/>
                </a:moveTo>
                <a:lnTo>
                  <a:pt x="5822148" y="0"/>
                </a:lnTo>
                <a:lnTo>
                  <a:pt x="4057144" y="5143500"/>
                </a:lnTo>
                <a:lnTo>
                  <a:pt x="0" y="5143500"/>
                </a:lnTo>
                <a:lnTo>
                  <a:pt x="0" y="0"/>
                </a:lnTo>
                <a:close/>
              </a:path>
            </a:pathLst>
          </a:custGeom>
          <a:solidFill>
            <a:srgbClr val="FEF7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421598" y="1289937"/>
            <a:ext cx="2400166" cy="4677924"/>
            <a:chOff x="2538350" y="1289937"/>
            <a:chExt cx="2400166" cy="4677924"/>
          </a:xfrm>
        </p:grpSpPr>
        <p:pic>
          <p:nvPicPr>
            <p:cNvPr id="16" name="Picture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538350" y="1289937"/>
              <a:ext cx="2400166" cy="4677924"/>
            </a:xfrm>
            <a:prstGeom prst="rect">
              <a:avLst/>
            </a:prstGeom>
            <a:effectLst>
              <a:outerShdw blurRad="127000" dist="101600" dir="5400000" algn="t" rotWithShape="0">
                <a:prstClr val="black">
                  <a:alpha val="5000"/>
                </a:prstClr>
              </a:outerShdw>
            </a:effectLst>
          </p:spPr>
        </p:pic>
        <p:pic>
          <p:nvPicPr>
            <p:cNvPr id="5" name="图片 4" descr="eb2eb351-b208-4847-99ad-bb9c0180995c"/>
            <p:cNvPicPr>
              <a:picLocks noChangeAspect="1"/>
            </p:cNvPicPr>
            <p:nvPr/>
          </p:nvPicPr>
          <p:blipFill rotWithShape="1">
            <a:blip r:embed="rId2"/>
            <a:srcRect b="4684"/>
            <a:stretch>
              <a:fillRect/>
            </a:stretch>
          </p:blipFill>
          <p:spPr>
            <a:xfrm>
              <a:off x="2810322" y="1990557"/>
              <a:ext cx="1857578" cy="3273593"/>
            </a:xfrm>
            <a:prstGeom prst="rect">
              <a:avLst/>
            </a:prstGeom>
          </p:spPr>
        </p:pic>
      </p:grpSp>
      <p:grpSp>
        <p:nvGrpSpPr>
          <p:cNvPr id="3" name="组合 2"/>
          <p:cNvGrpSpPr/>
          <p:nvPr/>
        </p:nvGrpSpPr>
        <p:grpSpPr>
          <a:xfrm>
            <a:off x="125095" y="1320847"/>
            <a:ext cx="2400166" cy="4677924"/>
            <a:chOff x="807" y="1088"/>
            <a:chExt cx="4791" cy="9360"/>
          </a:xfrm>
        </p:grpSpPr>
        <p:pic>
          <p:nvPicPr>
            <p:cNvPr id="4" name="Picture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7" y="1088"/>
              <a:ext cx="4791" cy="9360"/>
            </a:xfrm>
            <a:prstGeom prst="rect">
              <a:avLst/>
            </a:prstGeom>
            <a:effectLst>
              <a:outerShdw blurRad="127000" dist="101600" dir="5400000" algn="t" rotWithShape="0">
                <a:prstClr val="black">
                  <a:alpha val="5000"/>
                </a:prstClr>
              </a:outerShdw>
            </a:effectLst>
          </p:spPr>
        </p:pic>
        <p:pic>
          <p:nvPicPr>
            <p:cNvPr id="11" name="图片 10" descr="23ecf4a8-e64d-4b5e-abb1-82efd7e427da"/>
            <p:cNvPicPr>
              <a:picLocks noChangeAspect="1"/>
            </p:cNvPicPr>
            <p:nvPr/>
          </p:nvPicPr>
          <p:blipFill>
            <a:blip r:embed="rId3"/>
            <a:stretch>
              <a:fillRect/>
            </a:stretch>
          </p:blipFill>
          <p:spPr>
            <a:xfrm>
              <a:off x="1351" y="2480"/>
              <a:ext cx="3700" cy="6580"/>
            </a:xfrm>
            <a:prstGeom prst="rect">
              <a:avLst/>
            </a:prstGeom>
          </p:spPr>
        </p:pic>
      </p:grpSp>
      <p:grpSp>
        <p:nvGrpSpPr>
          <p:cNvPr id="12" name="组合 11"/>
          <p:cNvGrpSpPr/>
          <p:nvPr/>
        </p:nvGrpSpPr>
        <p:grpSpPr>
          <a:xfrm>
            <a:off x="4719871" y="1288391"/>
            <a:ext cx="2400166" cy="4677924"/>
            <a:chOff x="4719871" y="1289937"/>
            <a:chExt cx="2400166" cy="4677924"/>
          </a:xfrm>
        </p:grpSpPr>
        <p:pic>
          <p:nvPicPr>
            <p:cNvPr id="17" name="Picture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719871" y="1289937"/>
              <a:ext cx="2400166" cy="4677924"/>
            </a:xfrm>
            <a:prstGeom prst="rect">
              <a:avLst/>
            </a:prstGeom>
            <a:effectLst>
              <a:outerShdw blurRad="127000" dist="101600" dir="5400000" algn="t" rotWithShape="0">
                <a:prstClr val="black">
                  <a:alpha val="5000"/>
                </a:prstClr>
              </a:outerShdw>
            </a:effectLst>
          </p:spPr>
        </p:pic>
        <p:pic>
          <p:nvPicPr>
            <p:cNvPr id="13" name="图片 12" descr="图片4"/>
            <p:cNvPicPr>
              <a:picLocks noChangeAspect="1"/>
            </p:cNvPicPr>
            <p:nvPr/>
          </p:nvPicPr>
          <p:blipFill rotWithShape="1">
            <a:blip r:embed="rId4"/>
            <a:srcRect l="1949" t="2396" r="4824" b="4955"/>
            <a:stretch>
              <a:fillRect/>
            </a:stretch>
          </p:blipFill>
          <p:spPr>
            <a:xfrm>
              <a:off x="4985724" y="1990557"/>
              <a:ext cx="1858934" cy="3314522"/>
            </a:xfrm>
            <a:prstGeom prst="rect">
              <a:avLst/>
            </a:prstGeom>
            <a:effectLst/>
          </p:spPr>
        </p:pic>
      </p:grpSp>
      <p:sp>
        <p:nvSpPr>
          <p:cNvPr id="14" name="标题 1"/>
          <p:cNvSpPr txBox="1"/>
          <p:nvPr/>
        </p:nvSpPr>
        <p:spPr>
          <a:xfrm>
            <a:off x="251519" y="191441"/>
            <a:ext cx="7875339"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en-US" altLang="zh-CN" sz="3200" dirty="0">
                <a:sym typeface="+mn-ea"/>
              </a:rPr>
              <a:t>1</a:t>
            </a:r>
            <a:r>
              <a:rPr lang="zh-CN" altLang="en-US" sz="3200" dirty="0">
                <a:sym typeface="+mn-ea"/>
              </a:rPr>
              <a:t>、老师培养学生的德智体美劳难度大？</a:t>
            </a:r>
            <a:endParaRPr lang="zh-CN" altLang="en-US" sz="3200" dirty="0">
              <a:sym typeface="+mn-ea"/>
            </a:endParaRPr>
          </a:p>
        </p:txBody>
      </p:sp>
      <p:sp>
        <p:nvSpPr>
          <p:cNvPr id="15" name="矩形 14"/>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7816959" y="2768917"/>
            <a:ext cx="6845300" cy="1320165"/>
          </a:xfrm>
          <a:prstGeom prst="rect">
            <a:avLst/>
          </a:prstGeom>
          <a:noFill/>
        </p:spPr>
        <p:txBody>
          <a:bodyPr wrap="none"/>
          <a:lstStyle/>
          <a:p>
            <a:r>
              <a:rPr lang="zh-CN" altLang="en-US" sz="2600" b="1" dirty="0">
                <a:sym typeface="+mn-ea"/>
              </a:rPr>
              <a:t>现成的打卡模板很多</a:t>
            </a:r>
            <a:endParaRPr lang="zh-CN" altLang="en-US" sz="2600" b="1" dirty="0">
              <a:sym typeface="+mn-ea"/>
            </a:endParaRPr>
          </a:p>
          <a:p>
            <a:pPr algn="l" fontAlgn="auto">
              <a:lnSpc>
                <a:spcPct val="100000"/>
              </a:lnSpc>
            </a:pPr>
            <a:endParaRPr lang="en-US" altLang="zh-CN" sz="2600" b="1" dirty="0"/>
          </a:p>
          <a:p>
            <a:r>
              <a:rPr lang="zh-CN" altLang="en-US" sz="2600" b="1" dirty="0"/>
              <a:t>老师随时随地发布任务</a:t>
            </a:r>
            <a:endParaRPr lang="zh-CN" altLang="en-US" sz="2600" b="1" dirty="0"/>
          </a:p>
        </p:txBody>
      </p:sp>
      <p:sp>
        <p:nvSpPr>
          <p:cNvPr id="21" name="椭圆 20"/>
          <p:cNvSpPr/>
          <p:nvPr/>
        </p:nvSpPr>
        <p:spPr>
          <a:xfrm>
            <a:off x="7531707" y="2894295"/>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
        <p:nvSpPr>
          <p:cNvPr id="22" name="椭圆 21"/>
          <p:cNvSpPr/>
          <p:nvPr/>
        </p:nvSpPr>
        <p:spPr>
          <a:xfrm>
            <a:off x="7531707" y="3739598"/>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3"/>
          <p:cNvSpPr/>
          <p:nvPr/>
        </p:nvSpPr>
        <p:spPr>
          <a:xfrm>
            <a:off x="0" y="-1"/>
            <a:ext cx="6220460" cy="6888087"/>
          </a:xfrm>
          <a:custGeom>
            <a:avLst/>
            <a:gdLst>
              <a:gd name="connsiteX0" fmla="*/ 0 w 5822148"/>
              <a:gd name="connsiteY0" fmla="*/ 0 h 5143500"/>
              <a:gd name="connsiteX1" fmla="*/ 5822148 w 5822148"/>
              <a:gd name="connsiteY1" fmla="*/ 0 h 5143500"/>
              <a:gd name="connsiteX2" fmla="*/ 5822148 w 5822148"/>
              <a:gd name="connsiteY2" fmla="*/ 5143500 h 5143500"/>
              <a:gd name="connsiteX3" fmla="*/ 0 w 5822148"/>
              <a:gd name="connsiteY3" fmla="*/ 5143500 h 5143500"/>
              <a:gd name="connsiteX4" fmla="*/ 0 w 5822148"/>
              <a:gd name="connsiteY4" fmla="*/ 0 h 5143500"/>
              <a:gd name="connsiteX0-1" fmla="*/ 0 w 5822148"/>
              <a:gd name="connsiteY0-2" fmla="*/ 0 h 5143500"/>
              <a:gd name="connsiteX1-3" fmla="*/ 5822148 w 5822148"/>
              <a:gd name="connsiteY1-4" fmla="*/ 0 h 5143500"/>
              <a:gd name="connsiteX2-5" fmla="*/ 4057144 w 5822148"/>
              <a:gd name="connsiteY2-6" fmla="*/ 5143500 h 5143500"/>
              <a:gd name="connsiteX3-7" fmla="*/ 0 w 5822148"/>
              <a:gd name="connsiteY3-8" fmla="*/ 5143500 h 5143500"/>
              <a:gd name="connsiteX4-9" fmla="*/ 0 w 5822148"/>
              <a:gd name="connsiteY4-10" fmla="*/ 0 h 51435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822148" h="5143500">
                <a:moveTo>
                  <a:pt x="0" y="0"/>
                </a:moveTo>
                <a:lnTo>
                  <a:pt x="5822148" y="0"/>
                </a:lnTo>
                <a:lnTo>
                  <a:pt x="4057144" y="5143500"/>
                </a:lnTo>
                <a:lnTo>
                  <a:pt x="0" y="5143500"/>
                </a:lnTo>
                <a:lnTo>
                  <a:pt x="0" y="0"/>
                </a:lnTo>
                <a:close/>
              </a:path>
            </a:pathLst>
          </a:custGeom>
          <a:solidFill>
            <a:srgbClr val="FEF7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p:nvPr/>
        </p:nvPicPr>
        <p:blipFill>
          <a:blip r:embed="rId1"/>
          <a:stretch>
            <a:fillRect/>
          </a:stretch>
        </p:blipFill>
        <p:spPr>
          <a:xfrm>
            <a:off x="351790" y="1136015"/>
            <a:ext cx="3432810" cy="5341620"/>
          </a:xfrm>
          <a:prstGeom prst="rect">
            <a:avLst/>
          </a:prstGeom>
        </p:spPr>
      </p:pic>
      <p:pic>
        <p:nvPicPr>
          <p:cNvPr id="6" name="图片 5"/>
          <p:cNvPicPr/>
          <p:nvPr/>
        </p:nvPicPr>
        <p:blipFill>
          <a:blip r:embed="rId1"/>
          <a:stretch>
            <a:fillRect/>
          </a:stretch>
        </p:blipFill>
        <p:spPr>
          <a:xfrm>
            <a:off x="3167380" y="1136015"/>
            <a:ext cx="3432810" cy="5341620"/>
          </a:xfrm>
          <a:prstGeom prst="rect">
            <a:avLst/>
          </a:prstGeom>
        </p:spPr>
      </p:pic>
      <p:pic>
        <p:nvPicPr>
          <p:cNvPr id="2" name="图片 1" descr="f3c89b77-faa6-464e-b1ca-af97c8881520"/>
          <p:cNvPicPr>
            <a:picLocks noChangeAspect="1"/>
          </p:cNvPicPr>
          <p:nvPr/>
        </p:nvPicPr>
        <p:blipFill>
          <a:blip r:embed="rId2"/>
          <a:stretch>
            <a:fillRect/>
          </a:stretch>
        </p:blipFill>
        <p:spPr>
          <a:xfrm>
            <a:off x="1035685" y="1910080"/>
            <a:ext cx="2131695" cy="3794125"/>
          </a:xfrm>
          <a:prstGeom prst="rect">
            <a:avLst/>
          </a:prstGeom>
        </p:spPr>
      </p:pic>
      <p:pic>
        <p:nvPicPr>
          <p:cNvPr id="9" name="图片 8" descr="8d761fd8-f2a9-4416-bab6-fc8fa40c162d"/>
          <p:cNvPicPr>
            <a:picLocks noChangeAspect="1"/>
          </p:cNvPicPr>
          <p:nvPr/>
        </p:nvPicPr>
        <p:blipFill>
          <a:blip r:embed="rId3"/>
          <a:stretch>
            <a:fillRect/>
          </a:stretch>
        </p:blipFill>
        <p:spPr>
          <a:xfrm>
            <a:off x="3817620" y="1910715"/>
            <a:ext cx="2131695" cy="3793490"/>
          </a:xfrm>
          <a:prstGeom prst="rect">
            <a:avLst/>
          </a:prstGeom>
        </p:spPr>
      </p:pic>
      <p:sp>
        <p:nvSpPr>
          <p:cNvPr id="12" name="标题 1"/>
          <p:cNvSpPr txBox="1"/>
          <p:nvPr/>
        </p:nvSpPr>
        <p:spPr>
          <a:xfrm>
            <a:off x="251519" y="191441"/>
            <a:ext cx="7875339"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en-US" altLang="zh-CN" sz="3200" dirty="0">
                <a:sym typeface="+mn-ea"/>
              </a:rPr>
              <a:t>2</a:t>
            </a:r>
            <a:r>
              <a:rPr lang="zh-CN" altLang="en-US" sz="3200" dirty="0">
                <a:sym typeface="+mn-ea"/>
              </a:rPr>
              <a:t>、学生阅读及学习兴趣难以提高？</a:t>
            </a:r>
            <a:endParaRPr lang="zh-CN" altLang="en-US" sz="3200" dirty="0">
              <a:sym typeface="+mn-ea"/>
            </a:endParaRPr>
          </a:p>
        </p:txBody>
      </p:sp>
      <p:sp>
        <p:nvSpPr>
          <p:cNvPr id="13" name="矩形 12"/>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6914652" y="2783959"/>
            <a:ext cx="6845300" cy="1320165"/>
          </a:xfrm>
          <a:prstGeom prst="rect">
            <a:avLst/>
          </a:prstGeom>
          <a:noFill/>
        </p:spPr>
        <p:txBody>
          <a:bodyPr wrap="none"/>
          <a:lstStyle/>
          <a:p>
            <a:r>
              <a:rPr lang="zh-CN" altLang="en-US" sz="2600" b="1" dirty="0">
                <a:sym typeface="+mn-ea"/>
              </a:rPr>
              <a:t>优质书籍自动推送给学生</a:t>
            </a:r>
            <a:endParaRPr lang="zh-CN" altLang="en-US" sz="2600" b="1" dirty="0">
              <a:sym typeface="+mn-ea"/>
            </a:endParaRPr>
          </a:p>
          <a:p>
            <a:pPr algn="l" fontAlgn="auto">
              <a:lnSpc>
                <a:spcPct val="100000"/>
              </a:lnSpc>
            </a:pPr>
            <a:endParaRPr lang="en-US" altLang="zh-CN" sz="2600" b="1" dirty="0"/>
          </a:p>
          <a:p>
            <a:r>
              <a:rPr lang="zh-CN" altLang="en-US" sz="2600" b="1" dirty="0"/>
              <a:t>小学、初中学段朗读内容题材不同</a:t>
            </a:r>
            <a:endParaRPr lang="zh-CN" altLang="en-US" sz="2600" b="1" dirty="0"/>
          </a:p>
        </p:txBody>
      </p:sp>
      <p:sp>
        <p:nvSpPr>
          <p:cNvPr id="15" name="椭圆 14"/>
          <p:cNvSpPr/>
          <p:nvPr/>
        </p:nvSpPr>
        <p:spPr>
          <a:xfrm>
            <a:off x="6629400" y="2909337"/>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
        <p:nvSpPr>
          <p:cNvPr id="16" name="椭圆 15"/>
          <p:cNvSpPr/>
          <p:nvPr/>
        </p:nvSpPr>
        <p:spPr>
          <a:xfrm>
            <a:off x="6629400" y="3754640"/>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3"/>
          <p:cNvSpPr/>
          <p:nvPr/>
        </p:nvSpPr>
        <p:spPr>
          <a:xfrm>
            <a:off x="0" y="-1"/>
            <a:ext cx="6220460" cy="6888087"/>
          </a:xfrm>
          <a:custGeom>
            <a:avLst/>
            <a:gdLst>
              <a:gd name="connsiteX0" fmla="*/ 0 w 5822148"/>
              <a:gd name="connsiteY0" fmla="*/ 0 h 5143500"/>
              <a:gd name="connsiteX1" fmla="*/ 5822148 w 5822148"/>
              <a:gd name="connsiteY1" fmla="*/ 0 h 5143500"/>
              <a:gd name="connsiteX2" fmla="*/ 5822148 w 5822148"/>
              <a:gd name="connsiteY2" fmla="*/ 5143500 h 5143500"/>
              <a:gd name="connsiteX3" fmla="*/ 0 w 5822148"/>
              <a:gd name="connsiteY3" fmla="*/ 5143500 h 5143500"/>
              <a:gd name="connsiteX4" fmla="*/ 0 w 5822148"/>
              <a:gd name="connsiteY4" fmla="*/ 0 h 5143500"/>
              <a:gd name="connsiteX0-1" fmla="*/ 0 w 5822148"/>
              <a:gd name="connsiteY0-2" fmla="*/ 0 h 5143500"/>
              <a:gd name="connsiteX1-3" fmla="*/ 5822148 w 5822148"/>
              <a:gd name="connsiteY1-4" fmla="*/ 0 h 5143500"/>
              <a:gd name="connsiteX2-5" fmla="*/ 4057144 w 5822148"/>
              <a:gd name="connsiteY2-6" fmla="*/ 5143500 h 5143500"/>
              <a:gd name="connsiteX3-7" fmla="*/ 0 w 5822148"/>
              <a:gd name="connsiteY3-8" fmla="*/ 5143500 h 5143500"/>
              <a:gd name="connsiteX4-9" fmla="*/ 0 w 5822148"/>
              <a:gd name="connsiteY4-10" fmla="*/ 0 h 51435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822148" h="5143500">
                <a:moveTo>
                  <a:pt x="0" y="0"/>
                </a:moveTo>
                <a:lnTo>
                  <a:pt x="5822148" y="0"/>
                </a:lnTo>
                <a:lnTo>
                  <a:pt x="4057144" y="5143500"/>
                </a:lnTo>
                <a:lnTo>
                  <a:pt x="0" y="5143500"/>
                </a:lnTo>
                <a:lnTo>
                  <a:pt x="0" y="0"/>
                </a:lnTo>
                <a:close/>
              </a:path>
            </a:pathLst>
          </a:custGeom>
          <a:solidFill>
            <a:srgbClr val="FEF7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Picture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29818" y="1311720"/>
            <a:ext cx="2626908" cy="4904105"/>
          </a:xfrm>
          <a:prstGeom prst="rect">
            <a:avLst/>
          </a:prstGeom>
          <a:effectLst>
            <a:outerShdw blurRad="127000" dist="101600" dir="5400000" algn="t" rotWithShape="0">
              <a:prstClr val="black">
                <a:alpha val="5000"/>
              </a:prstClr>
            </a:outerShdw>
          </a:effectLst>
        </p:spPr>
      </p:pic>
      <p:grpSp>
        <p:nvGrpSpPr>
          <p:cNvPr id="4" name="组合 3"/>
          <p:cNvGrpSpPr/>
          <p:nvPr/>
        </p:nvGrpSpPr>
        <p:grpSpPr>
          <a:xfrm>
            <a:off x="202910" y="1378001"/>
            <a:ext cx="2626908" cy="4904105"/>
            <a:chOff x="951" y="905"/>
            <a:chExt cx="4791" cy="9360"/>
          </a:xfrm>
        </p:grpSpPr>
        <p:pic>
          <p:nvPicPr>
            <p:cNvPr id="3" name="Picture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51" y="905"/>
              <a:ext cx="4791" cy="9360"/>
            </a:xfrm>
            <a:prstGeom prst="rect">
              <a:avLst/>
            </a:prstGeom>
            <a:effectLst>
              <a:outerShdw blurRad="127000" dist="101600" dir="5400000" algn="t" rotWithShape="0">
                <a:prstClr val="black">
                  <a:alpha val="5000"/>
                </a:prstClr>
              </a:outerShdw>
            </a:effectLst>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75" y="2263"/>
              <a:ext cx="3744" cy="6611"/>
            </a:xfrm>
            <a:prstGeom prst="rect">
              <a:avLst/>
            </a:prstGeom>
          </p:spPr>
        </p:pic>
      </p:grpSp>
      <p:pic>
        <p:nvPicPr>
          <p:cNvPr id="12" name="图片 11" descr="f3565e81-b1af-40da-9142-d8603209f5db"/>
          <p:cNvPicPr>
            <a:picLocks noChangeAspect="1"/>
          </p:cNvPicPr>
          <p:nvPr/>
        </p:nvPicPr>
        <p:blipFill>
          <a:blip r:embed="rId3"/>
          <a:stretch>
            <a:fillRect/>
          </a:stretch>
        </p:blipFill>
        <p:spPr>
          <a:xfrm>
            <a:off x="3116580" y="2038257"/>
            <a:ext cx="2051535" cy="3484898"/>
          </a:xfrm>
          <a:prstGeom prst="rect">
            <a:avLst/>
          </a:prstGeom>
        </p:spPr>
      </p:pic>
      <p:sp>
        <p:nvSpPr>
          <p:cNvPr id="11" name="标题 1"/>
          <p:cNvSpPr txBox="1"/>
          <p:nvPr/>
        </p:nvSpPr>
        <p:spPr>
          <a:xfrm>
            <a:off x="251519" y="191441"/>
            <a:ext cx="7875339"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en-US" altLang="zh-CN" sz="3200" dirty="0">
                <a:sym typeface="+mn-ea"/>
              </a:rPr>
              <a:t>3</a:t>
            </a:r>
            <a:r>
              <a:rPr lang="zh-CN" altLang="en-US" sz="3200" dirty="0">
                <a:sym typeface="+mn-ea"/>
              </a:rPr>
              <a:t>、经常花过多精力督促学生养成好习惯？</a:t>
            </a:r>
            <a:endParaRPr lang="zh-CN" altLang="en-US" sz="3200" dirty="0">
              <a:sym typeface="+mn-ea"/>
            </a:endParaRPr>
          </a:p>
        </p:txBody>
      </p:sp>
      <p:sp>
        <p:nvSpPr>
          <p:cNvPr id="13" name="矩形 12"/>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6096000" y="2999859"/>
            <a:ext cx="7130552" cy="1320165"/>
            <a:chOff x="6629400" y="2783959"/>
            <a:chExt cx="7130552" cy="1320165"/>
          </a:xfrm>
        </p:grpSpPr>
        <p:sp>
          <p:nvSpPr>
            <p:cNvPr id="14" name="椭圆 13"/>
            <p:cNvSpPr/>
            <p:nvPr/>
          </p:nvSpPr>
          <p:spPr>
            <a:xfrm>
              <a:off x="6629400" y="2909337"/>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
          <p:nvSpPr>
            <p:cNvPr id="15" name="椭圆 14"/>
            <p:cNvSpPr/>
            <p:nvPr/>
          </p:nvSpPr>
          <p:spPr>
            <a:xfrm>
              <a:off x="6629400" y="3754640"/>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dirty="0">
                <a:solidFill>
                  <a:schemeClr val="lt1"/>
                </a:solidFill>
                <a:latin typeface="+mn-ea"/>
              </a:endParaRPr>
            </a:p>
          </p:txBody>
        </p:sp>
        <p:sp>
          <p:nvSpPr>
            <p:cNvPr id="16" name="文本框 15"/>
            <p:cNvSpPr txBox="1"/>
            <p:nvPr/>
          </p:nvSpPr>
          <p:spPr>
            <a:xfrm>
              <a:off x="6914652" y="2783959"/>
              <a:ext cx="6845300" cy="1320165"/>
            </a:xfrm>
            <a:prstGeom prst="rect">
              <a:avLst/>
            </a:prstGeom>
            <a:noFill/>
          </p:spPr>
          <p:txBody>
            <a:bodyPr wrap="none"/>
            <a:lstStyle/>
            <a:p>
              <a:r>
                <a:rPr lang="zh-CN" altLang="en-US" sz="2600" b="1" dirty="0">
                  <a:sym typeface="+mn-ea"/>
                </a:rPr>
                <a:t>任务打卡，相互可见，形成对比激励</a:t>
              </a:r>
              <a:endParaRPr lang="zh-CN" altLang="en-US" sz="2600" b="1" dirty="0">
                <a:sym typeface="+mn-ea"/>
              </a:endParaRPr>
            </a:p>
            <a:p>
              <a:pPr algn="l" fontAlgn="auto">
                <a:lnSpc>
                  <a:spcPct val="100000"/>
                </a:lnSpc>
              </a:pPr>
              <a:endParaRPr lang="en-US" altLang="zh-CN" sz="2600" b="1" dirty="0"/>
            </a:p>
            <a:p>
              <a:r>
                <a:rPr lang="zh-CN" altLang="en-US" sz="2600" b="1" dirty="0"/>
                <a:t>家长参与任务打卡，督促孩子</a:t>
              </a:r>
              <a:endParaRPr lang="zh-CN" altLang="en-US" sz="2600" b="1" dirty="0"/>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686576" y="4181240"/>
            <a:ext cx="3701398" cy="2485319"/>
          </a:xfrm>
          <a:prstGeom prst="rect">
            <a:avLst/>
          </a:prstGeom>
        </p:spPr>
      </p:pic>
      <p:pic>
        <p:nvPicPr>
          <p:cNvPr id="5" name="图片 4"/>
          <p:cNvPicPr>
            <a:picLocks noChangeAspect="1"/>
          </p:cNvPicPr>
          <p:nvPr/>
        </p:nvPicPr>
        <p:blipFill>
          <a:blip r:embed="rId2"/>
          <a:stretch>
            <a:fillRect/>
          </a:stretch>
        </p:blipFill>
        <p:spPr>
          <a:xfrm>
            <a:off x="6300366" y="4181240"/>
            <a:ext cx="3809405" cy="2485319"/>
          </a:xfrm>
          <a:prstGeom prst="rect">
            <a:avLst/>
          </a:prstGeom>
        </p:spPr>
      </p:pic>
      <p:sp>
        <p:nvSpPr>
          <p:cNvPr id="6" name="标题 1"/>
          <p:cNvSpPr txBox="1"/>
          <p:nvPr/>
        </p:nvSpPr>
        <p:spPr>
          <a:xfrm>
            <a:off x="251519" y="191441"/>
            <a:ext cx="5640117"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班级圈</a:t>
            </a:r>
            <a:endParaRPr lang="zh-CN" altLang="en-US" sz="3200" dirty="0">
              <a:sym typeface="+mn-ea"/>
            </a:endParaRPr>
          </a:p>
        </p:txBody>
      </p:sp>
      <p:sp>
        <p:nvSpPr>
          <p:cNvPr id="7" name="矩形 6"/>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356161" y="1096359"/>
            <a:ext cx="12192000" cy="2186585"/>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pPr fontAlgn="auto">
              <a:lnSpc>
                <a:spcPts val="5000"/>
              </a:lnSpc>
            </a:pPr>
            <a:r>
              <a:rPr lang="zh-CN" altLang="en-US" sz="2800" b="1" dirty="0">
                <a:solidFill>
                  <a:srgbClr val="D73E4A"/>
                </a:solidFill>
                <a:latin typeface="+mn-lt"/>
              </a:rPr>
              <a:t>痛点一：</a:t>
            </a:r>
            <a:r>
              <a:rPr lang="zh-CN" altLang="en-US" sz="2800" b="1" dirty="0"/>
              <a:t>班级教学、文化、生活具有一定的隐私性</a:t>
            </a:r>
            <a:endParaRPr lang="en-US" altLang="zh-CN" sz="2800" b="1" dirty="0">
              <a:sym typeface="+mn-ea"/>
            </a:endParaRPr>
          </a:p>
          <a:p>
            <a:pPr>
              <a:lnSpc>
                <a:spcPts val="5000"/>
              </a:lnSpc>
            </a:pPr>
            <a:r>
              <a:rPr lang="zh-CN" altLang="en-US" sz="2800" b="1" dirty="0">
                <a:solidFill>
                  <a:srgbClr val="D73E4A"/>
                </a:solidFill>
              </a:rPr>
              <a:t>痛点二：</a:t>
            </a:r>
            <a:r>
              <a:rPr lang="zh-CN" altLang="en-US" sz="2800" b="1" dirty="0"/>
              <a:t>班级内容没有有效的圈子进行传播</a:t>
            </a:r>
            <a:endParaRPr lang="zh-CN" altLang="en-US" sz="2800" b="1" dirty="0">
              <a:sym typeface="+mn-ea"/>
            </a:endParaRPr>
          </a:p>
          <a:p>
            <a:pPr>
              <a:lnSpc>
                <a:spcPts val="5000"/>
              </a:lnSpc>
            </a:pPr>
            <a:r>
              <a:rPr lang="zh-CN" altLang="en-US" sz="2800" b="1" dirty="0">
                <a:solidFill>
                  <a:srgbClr val="D73E4A"/>
                </a:solidFill>
              </a:rPr>
              <a:t>痛点三：</a:t>
            </a:r>
            <a:r>
              <a:rPr lang="zh-CN" altLang="en-US" sz="2800" b="1" dirty="0"/>
              <a:t>家长为了解学生情况频繁联系教师</a:t>
            </a:r>
            <a:endParaRPr lang="zh-CN" altLang="en-US" sz="2800" b="1" dirty="0">
              <a:sym typeface="+mn-ea"/>
            </a:endParaRPr>
          </a:p>
          <a:p>
            <a:pPr>
              <a:lnSpc>
                <a:spcPts val="5000"/>
              </a:lnSpc>
            </a:pPr>
            <a:r>
              <a:rPr lang="zh-CN" altLang="en-US" sz="2800" b="1" dirty="0">
                <a:solidFill>
                  <a:srgbClr val="D73E4A"/>
                </a:solidFill>
              </a:rPr>
              <a:t>痛点四：</a:t>
            </a:r>
            <a:r>
              <a:rPr lang="zh-CN" altLang="en-US" sz="2800" b="1" dirty="0"/>
              <a:t>教师要频繁给各个家长（群）发送学生情况</a:t>
            </a:r>
            <a:endParaRPr lang="zh-CN" altLang="en-US" sz="2800" b="1" dirty="0">
              <a:sym typeface="+mn-ea"/>
            </a:endParaRPr>
          </a:p>
          <a:p>
            <a:pPr fontAlgn="auto">
              <a:lnSpc>
                <a:spcPts val="5000"/>
              </a:lnSpc>
            </a:pPr>
            <a:endParaRPr lang="zh-CN" altLang="en-US" sz="3200" b="1" dirty="0">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flipH="1">
            <a:off x="6220460" y="-1"/>
            <a:ext cx="5971540" cy="6888087"/>
          </a:xfrm>
          <a:custGeom>
            <a:avLst/>
            <a:gdLst>
              <a:gd name="connsiteX0" fmla="*/ 0 w 5822148"/>
              <a:gd name="connsiteY0" fmla="*/ 0 h 5143500"/>
              <a:gd name="connsiteX1" fmla="*/ 5822148 w 5822148"/>
              <a:gd name="connsiteY1" fmla="*/ 0 h 5143500"/>
              <a:gd name="connsiteX2" fmla="*/ 5822148 w 5822148"/>
              <a:gd name="connsiteY2" fmla="*/ 5143500 h 5143500"/>
              <a:gd name="connsiteX3" fmla="*/ 0 w 5822148"/>
              <a:gd name="connsiteY3" fmla="*/ 5143500 h 5143500"/>
              <a:gd name="connsiteX4" fmla="*/ 0 w 5822148"/>
              <a:gd name="connsiteY4" fmla="*/ 0 h 5143500"/>
              <a:gd name="connsiteX0-1" fmla="*/ 0 w 5822148"/>
              <a:gd name="connsiteY0-2" fmla="*/ 0 h 5143500"/>
              <a:gd name="connsiteX1-3" fmla="*/ 5822148 w 5822148"/>
              <a:gd name="connsiteY1-4" fmla="*/ 0 h 5143500"/>
              <a:gd name="connsiteX2-5" fmla="*/ 4057144 w 5822148"/>
              <a:gd name="connsiteY2-6" fmla="*/ 5143500 h 5143500"/>
              <a:gd name="connsiteX3-7" fmla="*/ 0 w 5822148"/>
              <a:gd name="connsiteY3-8" fmla="*/ 5143500 h 5143500"/>
              <a:gd name="connsiteX4-9" fmla="*/ 0 w 5822148"/>
              <a:gd name="connsiteY4-10" fmla="*/ 0 h 51435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822148" h="5143500">
                <a:moveTo>
                  <a:pt x="0" y="0"/>
                </a:moveTo>
                <a:lnTo>
                  <a:pt x="5822148" y="0"/>
                </a:lnTo>
                <a:lnTo>
                  <a:pt x="4057144" y="5143500"/>
                </a:lnTo>
                <a:lnTo>
                  <a:pt x="0" y="5143500"/>
                </a:lnTo>
                <a:lnTo>
                  <a:pt x="0" y="0"/>
                </a:lnTo>
                <a:close/>
              </a:path>
            </a:pathLst>
          </a:custGeom>
          <a:solidFill>
            <a:srgbClr val="FEF7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1"/>
          <p:cNvSpPr txBox="1"/>
          <p:nvPr/>
        </p:nvSpPr>
        <p:spPr>
          <a:xfrm>
            <a:off x="251519" y="191441"/>
            <a:ext cx="5640117"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班级圈</a:t>
            </a:r>
            <a:endParaRPr lang="zh-CN" altLang="en-US" sz="3200" dirty="0">
              <a:sym typeface="+mn-ea"/>
            </a:endParaRPr>
          </a:p>
        </p:txBody>
      </p:sp>
      <p:sp>
        <p:nvSpPr>
          <p:cNvPr id="6" name="矩形 5"/>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9041343" y="1050137"/>
            <a:ext cx="2858722" cy="5584615"/>
            <a:chOff x="1973793" y="284147"/>
            <a:chExt cx="3478504" cy="6795381"/>
          </a:xfrm>
        </p:grpSpPr>
        <p:pic>
          <p:nvPicPr>
            <p:cNvPr id="2" name="图片 1" descr="24-1"/>
            <p:cNvPicPr>
              <a:picLocks noChangeAspect="1"/>
            </p:cNvPicPr>
            <p:nvPr/>
          </p:nvPicPr>
          <p:blipFill>
            <a:blip r:embed="rId1"/>
            <a:srcRect t="4012"/>
            <a:stretch>
              <a:fillRect/>
            </a:stretch>
          </p:blipFill>
          <p:spPr>
            <a:xfrm>
              <a:off x="2378560" y="1336799"/>
              <a:ext cx="2655777" cy="5231409"/>
            </a:xfrm>
            <a:prstGeom prst="rect">
              <a:avLst/>
            </a:prstGeom>
          </p:spPr>
        </p:pic>
        <p:pic>
          <p:nvPicPr>
            <p:cNvPr id="10"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3793" y="284147"/>
              <a:ext cx="3478504" cy="6795381"/>
            </a:xfrm>
            <a:prstGeom prst="rect">
              <a:avLst/>
            </a:prstGeom>
          </p:spPr>
        </p:pic>
      </p:grpSp>
      <p:sp>
        <p:nvSpPr>
          <p:cNvPr id="12" name="文本框 11"/>
          <p:cNvSpPr txBox="1"/>
          <p:nvPr/>
        </p:nvSpPr>
        <p:spPr>
          <a:xfrm>
            <a:off x="716204" y="2768917"/>
            <a:ext cx="8749408" cy="1320165"/>
          </a:xfrm>
          <a:prstGeom prst="rect">
            <a:avLst/>
          </a:prstGeom>
          <a:noFill/>
        </p:spPr>
        <p:txBody>
          <a:bodyPr wrap="none"/>
          <a:lstStyle/>
          <a:p>
            <a:r>
              <a:rPr lang="zh-CN" altLang="en-US" sz="2600" b="1" dirty="0">
                <a:sym typeface="+mn-ea"/>
              </a:rPr>
              <a:t>汇聚校园生活学习动态，教师、学生、家长可随意观看</a:t>
            </a:r>
            <a:endParaRPr lang="zh-CN" altLang="en-US" sz="2600" b="1" dirty="0">
              <a:sym typeface="+mn-ea"/>
            </a:endParaRPr>
          </a:p>
          <a:p>
            <a:pPr algn="l" fontAlgn="auto">
              <a:lnSpc>
                <a:spcPct val="100000"/>
              </a:lnSpc>
            </a:pPr>
            <a:endParaRPr lang="en-US" altLang="zh-CN" sz="2600" b="1" dirty="0"/>
          </a:p>
          <a:p>
            <a:r>
              <a:rPr lang="zh-CN" altLang="en-US" sz="2600" b="1" dirty="0"/>
              <a:t>班级动态自动保存，形成班级文化建设资源</a:t>
            </a:r>
            <a:endParaRPr lang="zh-CN" altLang="en-US" sz="2600" b="1" dirty="0"/>
          </a:p>
        </p:txBody>
      </p:sp>
      <p:sp>
        <p:nvSpPr>
          <p:cNvPr id="13" name="矩形 3"/>
          <p:cNvSpPr/>
          <p:nvPr/>
        </p:nvSpPr>
        <p:spPr>
          <a:xfrm>
            <a:off x="10766487" y="-362529"/>
            <a:ext cx="629405" cy="1230143"/>
          </a:xfrm>
          <a:custGeom>
            <a:avLst/>
            <a:gdLst>
              <a:gd name="connsiteX0" fmla="*/ 0 w 691215"/>
              <a:gd name="connsiteY0" fmla="*/ 0 h 2410217"/>
              <a:gd name="connsiteX1" fmla="*/ 691215 w 691215"/>
              <a:gd name="connsiteY1" fmla="*/ 0 h 2410217"/>
              <a:gd name="connsiteX2" fmla="*/ 691215 w 691215"/>
              <a:gd name="connsiteY2" fmla="*/ 2410217 h 2410217"/>
              <a:gd name="connsiteX3" fmla="*/ 0 w 691215"/>
              <a:gd name="connsiteY3" fmla="*/ 2410217 h 2410217"/>
              <a:gd name="connsiteX4" fmla="*/ 0 w 691215"/>
              <a:gd name="connsiteY4" fmla="*/ 0 h 2410217"/>
              <a:gd name="connsiteX0-1" fmla="*/ 0 w 1241473"/>
              <a:gd name="connsiteY0-2" fmla="*/ 0 h 2410217"/>
              <a:gd name="connsiteX1-3" fmla="*/ 691215 w 1241473"/>
              <a:gd name="connsiteY1-4" fmla="*/ 0 h 2410217"/>
              <a:gd name="connsiteX2-5" fmla="*/ 1241473 w 1241473"/>
              <a:gd name="connsiteY2-6" fmla="*/ 2410217 h 2410217"/>
              <a:gd name="connsiteX3-7" fmla="*/ 0 w 1241473"/>
              <a:gd name="connsiteY3-8" fmla="*/ 2410217 h 2410217"/>
              <a:gd name="connsiteX4-9" fmla="*/ 0 w 1241473"/>
              <a:gd name="connsiteY4-10" fmla="*/ 0 h 2410217"/>
              <a:gd name="connsiteX0-11" fmla="*/ 0 w 1241473"/>
              <a:gd name="connsiteY0-12" fmla="*/ 0 h 2410217"/>
              <a:gd name="connsiteX1-13" fmla="*/ 691215 w 1241473"/>
              <a:gd name="connsiteY1-14" fmla="*/ 0 h 2410217"/>
              <a:gd name="connsiteX2-15" fmla="*/ 1241473 w 1241473"/>
              <a:gd name="connsiteY2-16" fmla="*/ 2410217 h 2410217"/>
              <a:gd name="connsiteX3-17" fmla="*/ 582626 w 1241473"/>
              <a:gd name="connsiteY3-18" fmla="*/ 2410217 h 2410217"/>
              <a:gd name="connsiteX4-19" fmla="*/ 0 w 1241473"/>
              <a:gd name="connsiteY4-20" fmla="*/ 0 h 2410217"/>
              <a:gd name="connsiteX0-21" fmla="*/ 0 w 1241473"/>
              <a:gd name="connsiteY0-22" fmla="*/ 0 h 2410217"/>
              <a:gd name="connsiteX1-23" fmla="*/ 691215 w 1241473"/>
              <a:gd name="connsiteY1-24" fmla="*/ 0 h 2410217"/>
              <a:gd name="connsiteX2-25" fmla="*/ 1241473 w 1241473"/>
              <a:gd name="connsiteY2-26" fmla="*/ 2410217 h 2410217"/>
              <a:gd name="connsiteX3-27" fmla="*/ 542166 w 1241473"/>
              <a:gd name="connsiteY3-28" fmla="*/ 2410217 h 2410217"/>
              <a:gd name="connsiteX4-29" fmla="*/ 0 w 1241473"/>
              <a:gd name="connsiteY4-30" fmla="*/ 0 h 2410217"/>
              <a:gd name="connsiteX0-31" fmla="*/ 0 w 1241473"/>
              <a:gd name="connsiteY0-32" fmla="*/ 0 h 2426401"/>
              <a:gd name="connsiteX1-33" fmla="*/ 691215 w 1241473"/>
              <a:gd name="connsiteY1-34" fmla="*/ 0 h 2426401"/>
              <a:gd name="connsiteX2-35" fmla="*/ 1241473 w 1241473"/>
              <a:gd name="connsiteY2-36" fmla="*/ 2410217 h 2426401"/>
              <a:gd name="connsiteX3-37" fmla="*/ 501706 w 1241473"/>
              <a:gd name="connsiteY3-38" fmla="*/ 2426401 h 2426401"/>
              <a:gd name="connsiteX4-39" fmla="*/ 0 w 1241473"/>
              <a:gd name="connsiteY4-40" fmla="*/ 0 h 24264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1473" h="2426401">
                <a:moveTo>
                  <a:pt x="0" y="0"/>
                </a:moveTo>
                <a:lnTo>
                  <a:pt x="691215" y="0"/>
                </a:lnTo>
                <a:lnTo>
                  <a:pt x="1241473" y="2410217"/>
                </a:lnTo>
                <a:lnTo>
                  <a:pt x="501706" y="2426401"/>
                </a:lnTo>
                <a:lnTo>
                  <a:pt x="0" y="0"/>
                </a:lnTo>
                <a:close/>
              </a:path>
            </a:pathLst>
          </a:custGeom>
          <a:solidFill>
            <a:srgbClr val="D73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3"/>
          <p:cNvSpPr/>
          <p:nvPr/>
        </p:nvSpPr>
        <p:spPr>
          <a:xfrm>
            <a:off x="10401120" y="-358920"/>
            <a:ext cx="405839" cy="793194"/>
          </a:xfrm>
          <a:custGeom>
            <a:avLst/>
            <a:gdLst>
              <a:gd name="connsiteX0" fmla="*/ 0 w 691215"/>
              <a:gd name="connsiteY0" fmla="*/ 0 h 2410217"/>
              <a:gd name="connsiteX1" fmla="*/ 691215 w 691215"/>
              <a:gd name="connsiteY1" fmla="*/ 0 h 2410217"/>
              <a:gd name="connsiteX2" fmla="*/ 691215 w 691215"/>
              <a:gd name="connsiteY2" fmla="*/ 2410217 h 2410217"/>
              <a:gd name="connsiteX3" fmla="*/ 0 w 691215"/>
              <a:gd name="connsiteY3" fmla="*/ 2410217 h 2410217"/>
              <a:gd name="connsiteX4" fmla="*/ 0 w 691215"/>
              <a:gd name="connsiteY4" fmla="*/ 0 h 2410217"/>
              <a:gd name="connsiteX0-1" fmla="*/ 0 w 1241473"/>
              <a:gd name="connsiteY0-2" fmla="*/ 0 h 2410217"/>
              <a:gd name="connsiteX1-3" fmla="*/ 691215 w 1241473"/>
              <a:gd name="connsiteY1-4" fmla="*/ 0 h 2410217"/>
              <a:gd name="connsiteX2-5" fmla="*/ 1241473 w 1241473"/>
              <a:gd name="connsiteY2-6" fmla="*/ 2410217 h 2410217"/>
              <a:gd name="connsiteX3-7" fmla="*/ 0 w 1241473"/>
              <a:gd name="connsiteY3-8" fmla="*/ 2410217 h 2410217"/>
              <a:gd name="connsiteX4-9" fmla="*/ 0 w 1241473"/>
              <a:gd name="connsiteY4-10" fmla="*/ 0 h 2410217"/>
              <a:gd name="connsiteX0-11" fmla="*/ 0 w 1241473"/>
              <a:gd name="connsiteY0-12" fmla="*/ 0 h 2410217"/>
              <a:gd name="connsiteX1-13" fmla="*/ 691215 w 1241473"/>
              <a:gd name="connsiteY1-14" fmla="*/ 0 h 2410217"/>
              <a:gd name="connsiteX2-15" fmla="*/ 1241473 w 1241473"/>
              <a:gd name="connsiteY2-16" fmla="*/ 2410217 h 2410217"/>
              <a:gd name="connsiteX3-17" fmla="*/ 582626 w 1241473"/>
              <a:gd name="connsiteY3-18" fmla="*/ 2410217 h 2410217"/>
              <a:gd name="connsiteX4-19" fmla="*/ 0 w 1241473"/>
              <a:gd name="connsiteY4-20" fmla="*/ 0 h 2410217"/>
              <a:gd name="connsiteX0-21" fmla="*/ 0 w 1241473"/>
              <a:gd name="connsiteY0-22" fmla="*/ 0 h 2410217"/>
              <a:gd name="connsiteX1-23" fmla="*/ 691215 w 1241473"/>
              <a:gd name="connsiteY1-24" fmla="*/ 0 h 2410217"/>
              <a:gd name="connsiteX2-25" fmla="*/ 1241473 w 1241473"/>
              <a:gd name="connsiteY2-26" fmla="*/ 2410217 h 2410217"/>
              <a:gd name="connsiteX3-27" fmla="*/ 542166 w 1241473"/>
              <a:gd name="connsiteY3-28" fmla="*/ 2410217 h 2410217"/>
              <a:gd name="connsiteX4-29" fmla="*/ 0 w 1241473"/>
              <a:gd name="connsiteY4-30" fmla="*/ 0 h 2410217"/>
              <a:gd name="connsiteX0-31" fmla="*/ 0 w 1241473"/>
              <a:gd name="connsiteY0-32" fmla="*/ 0 h 2426401"/>
              <a:gd name="connsiteX1-33" fmla="*/ 691215 w 1241473"/>
              <a:gd name="connsiteY1-34" fmla="*/ 0 h 2426401"/>
              <a:gd name="connsiteX2-35" fmla="*/ 1241473 w 1241473"/>
              <a:gd name="connsiteY2-36" fmla="*/ 2410217 h 2426401"/>
              <a:gd name="connsiteX3-37" fmla="*/ 501706 w 1241473"/>
              <a:gd name="connsiteY3-38" fmla="*/ 2426401 h 2426401"/>
              <a:gd name="connsiteX4-39" fmla="*/ 0 w 1241473"/>
              <a:gd name="connsiteY4-40" fmla="*/ 0 h 24264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1473" h="2426401">
                <a:moveTo>
                  <a:pt x="0" y="0"/>
                </a:moveTo>
                <a:lnTo>
                  <a:pt x="691215" y="0"/>
                </a:lnTo>
                <a:lnTo>
                  <a:pt x="1241473" y="2410217"/>
                </a:lnTo>
                <a:lnTo>
                  <a:pt x="501706" y="2426401"/>
                </a:ln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椭圆 14"/>
          <p:cNvSpPr/>
          <p:nvPr/>
        </p:nvSpPr>
        <p:spPr>
          <a:xfrm>
            <a:off x="399405" y="2896119"/>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
        <p:nvSpPr>
          <p:cNvPr id="16" name="椭圆 15"/>
          <p:cNvSpPr/>
          <p:nvPr/>
        </p:nvSpPr>
        <p:spPr>
          <a:xfrm>
            <a:off x="399405" y="3741422"/>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39959" y="0"/>
            <a:ext cx="6955347" cy="6858001"/>
            <a:chOff x="-139959" y="0"/>
            <a:chExt cx="6955347" cy="6858001"/>
          </a:xfrm>
        </p:grpSpPr>
        <p:sp>
          <p:nvSpPr>
            <p:cNvPr id="5" name="矩形 4"/>
            <p:cNvSpPr/>
            <p:nvPr/>
          </p:nvSpPr>
          <p:spPr>
            <a:xfrm>
              <a:off x="-139959" y="1"/>
              <a:ext cx="1427583" cy="6858000"/>
            </a:xfrm>
            <a:prstGeom prst="rect">
              <a:avLst/>
            </a:prstGeom>
            <a:solidFill>
              <a:srgbClr val="FEF7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3"/>
            <p:cNvSpPr/>
            <p:nvPr/>
          </p:nvSpPr>
          <p:spPr>
            <a:xfrm>
              <a:off x="144000" y="0"/>
              <a:ext cx="6671388" cy="6858000"/>
            </a:xfrm>
            <a:custGeom>
              <a:avLst/>
              <a:gdLst>
                <a:gd name="connsiteX0" fmla="*/ 0 w 5822148"/>
                <a:gd name="connsiteY0" fmla="*/ 0 h 5143500"/>
                <a:gd name="connsiteX1" fmla="*/ 5822148 w 5822148"/>
                <a:gd name="connsiteY1" fmla="*/ 0 h 5143500"/>
                <a:gd name="connsiteX2" fmla="*/ 5822148 w 5822148"/>
                <a:gd name="connsiteY2" fmla="*/ 5143500 h 5143500"/>
                <a:gd name="connsiteX3" fmla="*/ 0 w 5822148"/>
                <a:gd name="connsiteY3" fmla="*/ 5143500 h 5143500"/>
                <a:gd name="connsiteX4" fmla="*/ 0 w 5822148"/>
                <a:gd name="connsiteY4" fmla="*/ 0 h 5143500"/>
                <a:gd name="connsiteX0-1" fmla="*/ 0 w 5822148"/>
                <a:gd name="connsiteY0-2" fmla="*/ 0 h 5143500"/>
                <a:gd name="connsiteX1-3" fmla="*/ 5822148 w 5822148"/>
                <a:gd name="connsiteY1-4" fmla="*/ 0 h 5143500"/>
                <a:gd name="connsiteX2-5" fmla="*/ 4057144 w 5822148"/>
                <a:gd name="connsiteY2-6" fmla="*/ 5143500 h 5143500"/>
                <a:gd name="connsiteX3-7" fmla="*/ 0 w 5822148"/>
                <a:gd name="connsiteY3-8" fmla="*/ 5143500 h 5143500"/>
                <a:gd name="connsiteX4-9" fmla="*/ 0 w 5822148"/>
                <a:gd name="connsiteY4-10" fmla="*/ 0 h 51435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822148" h="5143500">
                  <a:moveTo>
                    <a:pt x="0" y="0"/>
                  </a:moveTo>
                  <a:lnTo>
                    <a:pt x="5822148" y="0"/>
                  </a:lnTo>
                  <a:lnTo>
                    <a:pt x="4057144" y="5143500"/>
                  </a:lnTo>
                  <a:lnTo>
                    <a:pt x="0" y="5143500"/>
                  </a:lnTo>
                  <a:lnTo>
                    <a:pt x="0" y="0"/>
                  </a:lnTo>
                  <a:close/>
                </a:path>
              </a:pathLst>
            </a:custGeom>
            <a:solidFill>
              <a:srgbClr val="FEF7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18" name="图片 17"/>
          <p:cNvPicPr>
            <a:picLocks noChangeAspect="1"/>
          </p:cNvPicPr>
          <p:nvPr/>
        </p:nvPicPr>
        <p:blipFill>
          <a:blip r:embed="rId1"/>
          <a:stretch>
            <a:fillRect/>
          </a:stretch>
        </p:blipFill>
        <p:spPr>
          <a:xfrm>
            <a:off x="445362" y="4128957"/>
            <a:ext cx="4133159" cy="2347121"/>
          </a:xfrm>
          <a:prstGeom prst="rect">
            <a:avLst/>
          </a:prstGeom>
          <a:effectLst>
            <a:softEdge rad="31750"/>
          </a:effectLst>
        </p:spPr>
      </p:pic>
      <p:pic>
        <p:nvPicPr>
          <p:cNvPr id="7" name="图片 6" descr="c69d1cf6077d64ba6ffa01323ee481fc"/>
          <p:cNvPicPr>
            <a:picLocks noChangeAspect="1"/>
          </p:cNvPicPr>
          <p:nvPr/>
        </p:nvPicPr>
        <p:blipFill>
          <a:blip r:embed="rId2"/>
          <a:stretch>
            <a:fillRect/>
          </a:stretch>
        </p:blipFill>
        <p:spPr>
          <a:xfrm>
            <a:off x="448768" y="1394968"/>
            <a:ext cx="4126345" cy="2377220"/>
          </a:xfrm>
          <a:prstGeom prst="rect">
            <a:avLst/>
          </a:prstGeom>
          <a:effectLst>
            <a:softEdge rad="31750"/>
          </a:effectLst>
        </p:spPr>
      </p:pic>
      <p:sp>
        <p:nvSpPr>
          <p:cNvPr id="15" name="文本框 14"/>
          <p:cNvSpPr txBox="1"/>
          <p:nvPr/>
        </p:nvSpPr>
        <p:spPr>
          <a:xfrm>
            <a:off x="6466068" y="2997745"/>
            <a:ext cx="6571439" cy="1131212"/>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pPr>
              <a:lnSpc>
                <a:spcPct val="150000"/>
              </a:lnSpc>
            </a:pPr>
            <a:r>
              <a:rPr lang="zh-CN" altLang="en-US" sz="2400" b="1" dirty="0">
                <a:solidFill>
                  <a:srgbClr val="D73E4A"/>
                </a:solidFill>
                <a:latin typeface="+mn-lt"/>
              </a:rPr>
              <a:t>痛点二：</a:t>
            </a:r>
            <a:endParaRPr lang="en-US" altLang="zh-CN" sz="2400" b="1" dirty="0">
              <a:solidFill>
                <a:srgbClr val="D73E4A"/>
              </a:solidFill>
              <a:latin typeface="+mn-lt"/>
            </a:endParaRPr>
          </a:p>
          <a:p>
            <a:pPr>
              <a:lnSpc>
                <a:spcPct val="150000"/>
              </a:lnSpc>
            </a:pPr>
            <a:r>
              <a:rPr lang="zh-CN" altLang="en-US" sz="2400" b="1" dirty="0">
                <a:latin typeface="+mn-lt"/>
              </a:rPr>
              <a:t>家长反复询问老师孩子在校表现情况</a:t>
            </a:r>
            <a:endParaRPr lang="zh-CN" altLang="en-US" sz="2400" b="1" dirty="0">
              <a:latin typeface="+mn-lt"/>
            </a:endParaRPr>
          </a:p>
        </p:txBody>
      </p:sp>
      <p:sp>
        <p:nvSpPr>
          <p:cNvPr id="16" name="文本框 15"/>
          <p:cNvSpPr txBox="1"/>
          <p:nvPr/>
        </p:nvSpPr>
        <p:spPr>
          <a:xfrm>
            <a:off x="6466067" y="1603776"/>
            <a:ext cx="6571439" cy="961967"/>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r>
              <a:rPr lang="zh-CN" altLang="en-US" sz="2400" b="1" dirty="0">
                <a:solidFill>
                  <a:srgbClr val="D73E4A"/>
                </a:solidFill>
                <a:latin typeface="+mn-lt"/>
              </a:rPr>
              <a:t>痛点一：</a:t>
            </a:r>
            <a:endParaRPr lang="en-US" altLang="zh-CN" sz="2400" b="1" dirty="0">
              <a:solidFill>
                <a:srgbClr val="D73E4A"/>
              </a:solidFill>
              <a:latin typeface="+mn-lt"/>
            </a:endParaRPr>
          </a:p>
          <a:p>
            <a:pPr>
              <a:lnSpc>
                <a:spcPct val="150000"/>
              </a:lnSpc>
            </a:pPr>
            <a:r>
              <a:rPr lang="zh-CN" altLang="en-US" sz="2400" b="1" dirty="0">
                <a:latin typeface="+mn-lt"/>
              </a:rPr>
              <a:t>学生表扬激励只能靠贴红花、盖印章</a:t>
            </a:r>
            <a:endParaRPr lang="zh-CN" altLang="en-US" sz="2400" b="1" dirty="0">
              <a:latin typeface="+mn-lt"/>
            </a:endParaRPr>
          </a:p>
        </p:txBody>
      </p:sp>
      <p:sp>
        <p:nvSpPr>
          <p:cNvPr id="17" name="文本框 16"/>
          <p:cNvSpPr txBox="1"/>
          <p:nvPr/>
        </p:nvSpPr>
        <p:spPr>
          <a:xfrm>
            <a:off x="6466066" y="4560959"/>
            <a:ext cx="6571439" cy="1563214"/>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pPr>
              <a:lnSpc>
                <a:spcPct val="150000"/>
              </a:lnSpc>
            </a:pPr>
            <a:r>
              <a:rPr lang="zh-CN" altLang="en-US" sz="2400" b="1" dirty="0">
                <a:solidFill>
                  <a:srgbClr val="D73E4A"/>
                </a:solidFill>
                <a:latin typeface="+mn-lt"/>
              </a:rPr>
              <a:t>痛点二：</a:t>
            </a:r>
            <a:endParaRPr lang="en-US" altLang="zh-CN" sz="2400" b="1" dirty="0">
              <a:solidFill>
                <a:srgbClr val="D73E4A"/>
              </a:solidFill>
              <a:latin typeface="+mn-lt"/>
            </a:endParaRPr>
          </a:p>
          <a:p>
            <a:pPr>
              <a:lnSpc>
                <a:spcPct val="150000"/>
              </a:lnSpc>
            </a:pPr>
            <a:r>
              <a:rPr lang="zh-CN" altLang="en-US" sz="2400" b="1" dirty="0">
                <a:latin typeface="+mn-lt"/>
              </a:rPr>
              <a:t>期末成绩单评价没有评价依据，仅靠</a:t>
            </a:r>
            <a:endParaRPr lang="en-US" altLang="zh-CN" sz="2400" b="1" dirty="0">
              <a:latin typeface="+mn-lt"/>
            </a:endParaRPr>
          </a:p>
          <a:p>
            <a:pPr>
              <a:lnSpc>
                <a:spcPct val="150000"/>
              </a:lnSpc>
            </a:pPr>
            <a:r>
              <a:rPr lang="zh-CN" altLang="en-US" sz="2400" b="1" dirty="0">
                <a:latin typeface="+mn-lt"/>
              </a:rPr>
              <a:t>教师个人主观判断</a:t>
            </a:r>
            <a:endParaRPr lang="zh-CN" altLang="en-US" sz="2400" b="1" dirty="0">
              <a:latin typeface="+mn-lt"/>
            </a:endParaRPr>
          </a:p>
        </p:txBody>
      </p:sp>
      <p:grpSp>
        <p:nvGrpSpPr>
          <p:cNvPr id="19" name="组合 18"/>
          <p:cNvGrpSpPr/>
          <p:nvPr/>
        </p:nvGrpSpPr>
        <p:grpSpPr>
          <a:xfrm>
            <a:off x="251519" y="191441"/>
            <a:ext cx="11193892" cy="713508"/>
            <a:chOff x="251519" y="191441"/>
            <a:chExt cx="11193892" cy="713508"/>
          </a:xfrm>
        </p:grpSpPr>
        <p:sp>
          <p:nvSpPr>
            <p:cNvPr id="20" name="标题 1"/>
            <p:cNvSpPr txBox="1"/>
            <p:nvPr/>
          </p:nvSpPr>
          <p:spPr>
            <a:xfrm>
              <a:off x="251519" y="191441"/>
              <a:ext cx="11193892"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kumimoji="1" lang="zh-CN" altLang="en-US" sz="3200" dirty="0"/>
                <a:t>评价</a:t>
              </a:r>
              <a:endParaRPr lang="zh-CN" altLang="en-US" sz="3200" dirty="0">
                <a:sym typeface="+mn-ea"/>
              </a:endParaRPr>
            </a:p>
          </p:txBody>
        </p:sp>
        <p:sp>
          <p:nvSpPr>
            <p:cNvPr id="21" name="矩形 20"/>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标题 3073"/>
          <p:cNvSpPr txBox="1"/>
          <p:nvPr/>
        </p:nvSpPr>
        <p:spPr>
          <a:xfrm>
            <a:off x="0" y="5200650"/>
            <a:ext cx="12192000" cy="1657349"/>
          </a:xfrm>
          <a:prstGeom prst="rect">
            <a:avLst/>
          </a:prstGeom>
          <a:solidFill>
            <a:srgbClr val="FEF7F1"/>
          </a:solidFill>
        </p:spPr>
        <p:txBody>
          <a:bodyPr vert="horz" lIns="91440" tIns="45720" rIns="91440" bIns="45720" rtlCol="0" anchor="ctr">
            <a:noAutofit/>
          </a:bodyPr>
          <a:lstStyle>
            <a:lvl1pPr algn="l" defTabSz="913765" rtl="0" eaLnBrk="1" latinLnBrk="0" hangingPunct="1">
              <a:lnSpc>
                <a:spcPct val="90000"/>
              </a:lnSpc>
              <a:spcBef>
                <a:spcPct val="0"/>
              </a:spcBef>
              <a:buNone/>
              <a:defRPr sz="3800" b="1" kern="1200">
                <a:solidFill>
                  <a:srgbClr val="D73E4A"/>
                </a:solidFill>
                <a:latin typeface="+mj-lt"/>
                <a:ea typeface="+mj-ea"/>
                <a:cs typeface="+mj-cs"/>
              </a:defRPr>
            </a:lvl1pPr>
          </a:lstStyle>
          <a:p>
            <a:pPr defTabSz="685800"/>
            <a:endParaRPr lang="zh-CN" altLang="en-US" b="0" dirty="0">
              <a:latin typeface="微软雅黑" panose="020B0503020204020204" charset="-122"/>
              <a:ea typeface="微软雅黑" panose="020B0503020204020204" charset="-122"/>
            </a:endParaRPr>
          </a:p>
        </p:txBody>
      </p:sp>
      <p:sp>
        <p:nvSpPr>
          <p:cNvPr id="14" name="文本框 13"/>
          <p:cNvSpPr txBox="1"/>
          <p:nvPr/>
        </p:nvSpPr>
        <p:spPr>
          <a:xfrm>
            <a:off x="882504" y="5376131"/>
            <a:ext cx="5742231" cy="1116781"/>
          </a:xfrm>
          <a:prstGeom prst="rect">
            <a:avLst/>
          </a:prstGeom>
          <a:noFill/>
        </p:spPr>
        <p:txBody>
          <a:bodyPr wrap="square" rtlCol="0">
            <a:spAutoFit/>
          </a:bodyPr>
          <a:lstStyle/>
          <a:p>
            <a:pPr marL="342900" indent="-342900">
              <a:lnSpc>
                <a:spcPct val="200000"/>
              </a:lnSpc>
              <a:buFont typeface="Wingdings" panose="05000000000000000000" pitchFamily="2" charset="2"/>
              <a:buChar char="u"/>
            </a:pPr>
            <a:r>
              <a:rPr lang="en-US" altLang="zh-CN" dirty="0">
                <a:solidFill>
                  <a:srgbClr val="D83E4A"/>
                </a:solidFill>
                <a:latin typeface="+mn-ea"/>
              </a:rPr>
              <a:t>1.</a:t>
            </a:r>
            <a:r>
              <a:rPr lang="zh-CN" altLang="en-US" dirty="0">
                <a:solidFill>
                  <a:srgbClr val="D83E4A"/>
                </a:solidFill>
                <a:latin typeface="+mn-ea"/>
              </a:rPr>
              <a:t>提供多个维度进行点评</a:t>
            </a:r>
            <a:endParaRPr lang="en-US" altLang="zh-CN" dirty="0">
              <a:solidFill>
                <a:srgbClr val="D83E4A"/>
              </a:solidFill>
              <a:latin typeface="+mn-ea"/>
            </a:endParaRPr>
          </a:p>
          <a:p>
            <a:pPr marL="342900" indent="-342900">
              <a:lnSpc>
                <a:spcPct val="200000"/>
              </a:lnSpc>
              <a:buFont typeface="Wingdings" panose="05000000000000000000" pitchFamily="2" charset="2"/>
              <a:buChar char="u"/>
            </a:pPr>
            <a:r>
              <a:rPr lang="en-US" altLang="zh-CN" dirty="0">
                <a:solidFill>
                  <a:srgbClr val="D83E4A"/>
                </a:solidFill>
                <a:latin typeface="+mn-ea"/>
              </a:rPr>
              <a:t>3.</a:t>
            </a:r>
            <a:r>
              <a:rPr lang="zh-CN" altLang="en-US" dirty="0">
                <a:solidFill>
                  <a:srgbClr val="D83E4A"/>
                </a:solidFill>
                <a:latin typeface="+mn-ea"/>
              </a:rPr>
              <a:t>互动课堂光荣榜快速记录孩子的课堂表现</a:t>
            </a:r>
            <a:endParaRPr lang="en-US" altLang="zh-CN" dirty="0">
              <a:solidFill>
                <a:srgbClr val="D83E4A"/>
              </a:solidFill>
              <a:latin typeface="+mn-ea"/>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96804" y="1557225"/>
            <a:ext cx="2075235" cy="3367199"/>
          </a:xfrm>
          <a:prstGeom prst="rect">
            <a:avLst/>
          </a:prstGeom>
        </p:spPr>
      </p:pic>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7478" y="1557225"/>
            <a:ext cx="6253368" cy="3367199"/>
          </a:xfrm>
          <a:prstGeom prst="rect">
            <a:avLst/>
          </a:prstGeom>
        </p:spPr>
      </p:pic>
      <p:sp>
        <p:nvSpPr>
          <p:cNvPr id="16" name="文本框 15"/>
          <p:cNvSpPr txBox="1"/>
          <p:nvPr/>
        </p:nvSpPr>
        <p:spPr>
          <a:xfrm>
            <a:off x="6624735" y="5376131"/>
            <a:ext cx="6253368" cy="1116781"/>
          </a:xfrm>
          <a:prstGeom prst="rect">
            <a:avLst/>
          </a:prstGeom>
          <a:noFill/>
        </p:spPr>
        <p:txBody>
          <a:bodyPr wrap="square" rtlCol="0">
            <a:spAutoFit/>
          </a:bodyPr>
          <a:lstStyle/>
          <a:p>
            <a:pPr marL="342900" indent="-342900">
              <a:lnSpc>
                <a:spcPct val="200000"/>
              </a:lnSpc>
              <a:buFont typeface="Wingdings" panose="05000000000000000000" pitchFamily="2" charset="2"/>
              <a:buChar char="u"/>
            </a:pPr>
            <a:r>
              <a:rPr lang="en-US" altLang="zh-CN" dirty="0">
                <a:solidFill>
                  <a:srgbClr val="D83E4A"/>
                </a:solidFill>
                <a:latin typeface="+mn-ea"/>
              </a:rPr>
              <a:t>2.</a:t>
            </a:r>
            <a:r>
              <a:rPr lang="zh-CN" altLang="en-US" dirty="0">
                <a:solidFill>
                  <a:srgbClr val="D83E4A"/>
                </a:solidFill>
                <a:latin typeface="+mn-ea"/>
              </a:rPr>
              <a:t>方便快捷，一键加分</a:t>
            </a:r>
            <a:endParaRPr lang="en-US" altLang="zh-CN" dirty="0">
              <a:solidFill>
                <a:srgbClr val="D83E4A"/>
              </a:solidFill>
              <a:latin typeface="+mn-ea"/>
            </a:endParaRPr>
          </a:p>
          <a:p>
            <a:pPr marL="342900" indent="-342900">
              <a:lnSpc>
                <a:spcPct val="200000"/>
              </a:lnSpc>
              <a:buFont typeface="Wingdings" panose="05000000000000000000" pitchFamily="2" charset="2"/>
              <a:buChar char="u"/>
            </a:pPr>
            <a:r>
              <a:rPr lang="en-US" altLang="zh-CN" dirty="0">
                <a:solidFill>
                  <a:srgbClr val="D83E4A"/>
                </a:solidFill>
                <a:latin typeface="+mn-ea"/>
              </a:rPr>
              <a:t>4.</a:t>
            </a:r>
            <a:r>
              <a:rPr lang="zh-CN" altLang="en-US" dirty="0">
                <a:solidFill>
                  <a:srgbClr val="D83E4A"/>
                </a:solidFill>
                <a:latin typeface="+mn-ea"/>
              </a:rPr>
              <a:t>所有数据系统伴随式采集，方便快捷</a:t>
            </a:r>
            <a:endParaRPr lang="zh-CN" altLang="en-US" dirty="0">
              <a:solidFill>
                <a:srgbClr val="D83E4A"/>
              </a:solidFill>
              <a:latin typeface="+mn-ea"/>
            </a:endParaRPr>
          </a:p>
        </p:txBody>
      </p:sp>
      <p:grpSp>
        <p:nvGrpSpPr>
          <p:cNvPr id="11" name="组合 10"/>
          <p:cNvGrpSpPr/>
          <p:nvPr/>
        </p:nvGrpSpPr>
        <p:grpSpPr>
          <a:xfrm>
            <a:off x="251519" y="191441"/>
            <a:ext cx="11193892" cy="713508"/>
            <a:chOff x="251519" y="191441"/>
            <a:chExt cx="11193892" cy="713508"/>
          </a:xfrm>
        </p:grpSpPr>
        <p:sp>
          <p:nvSpPr>
            <p:cNvPr id="15" name="标题 1"/>
            <p:cNvSpPr txBox="1"/>
            <p:nvPr/>
          </p:nvSpPr>
          <p:spPr>
            <a:xfrm>
              <a:off x="251519" y="191441"/>
              <a:ext cx="11193892"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en-US" altLang="zh-CN" sz="3200" dirty="0">
                  <a:sym typeface="+mn-ea"/>
                </a:rPr>
                <a:t>1</a:t>
              </a:r>
              <a:r>
                <a:rPr lang="zh-CN" altLang="en-US" sz="3200" dirty="0">
                  <a:sym typeface="+mn-ea"/>
                </a:rPr>
                <a:t>、学生表扬激励只能靠贴红花、盖印章？</a:t>
              </a:r>
              <a:endParaRPr lang="zh-CN" altLang="en-US" sz="3200" dirty="0">
                <a:sym typeface="+mn-ea"/>
              </a:endParaRPr>
            </a:p>
          </p:txBody>
        </p:sp>
        <p:sp>
          <p:nvSpPr>
            <p:cNvPr id="17" name="矩形 16"/>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6252722" y="2888592"/>
            <a:ext cx="5047617" cy="874407"/>
          </a:xfrm>
          <a:prstGeom prst="rect">
            <a:avLst/>
          </a:prstGeom>
          <a:noFill/>
        </p:spPr>
        <p:txBody>
          <a:bodyPr wrap="square" rtlCol="0">
            <a:spAutoFit/>
          </a:bodyPr>
          <a:lstStyle/>
          <a:p>
            <a:pPr>
              <a:lnSpc>
                <a:spcPct val="150000"/>
              </a:lnSpc>
            </a:pPr>
            <a:r>
              <a:rPr lang="zh-CN" altLang="en-US" b="1" dirty="0">
                <a:latin typeface="+mn-ea"/>
              </a:rPr>
              <a:t>家长一日一看，实时掌握孩子的学习状态，避免频繁私聊打扰老师</a:t>
            </a:r>
            <a:endParaRPr lang="zh-CN" altLang="en-US" b="1" dirty="0">
              <a:latin typeface="+mn-ea"/>
            </a:endParaRPr>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21705" y="1501137"/>
            <a:ext cx="5717575" cy="5589570"/>
          </a:xfrm>
          <a:prstGeom prst="rect">
            <a:avLst/>
          </a:prstGeom>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34252" y="2140062"/>
            <a:ext cx="2089741" cy="3632088"/>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778" y="2123394"/>
            <a:ext cx="2069185" cy="3691620"/>
          </a:xfrm>
          <a:prstGeom prst="rect">
            <a:avLst/>
          </a:prstGeom>
        </p:spPr>
      </p:pic>
      <p:grpSp>
        <p:nvGrpSpPr>
          <p:cNvPr id="15" name="组合 14"/>
          <p:cNvGrpSpPr/>
          <p:nvPr/>
        </p:nvGrpSpPr>
        <p:grpSpPr>
          <a:xfrm>
            <a:off x="6329848" y="2166945"/>
            <a:ext cx="514687" cy="514687"/>
            <a:chOff x="611482" y="-68167"/>
            <a:chExt cx="936104" cy="936104"/>
          </a:xfrm>
        </p:grpSpPr>
        <p:sp>
          <p:nvSpPr>
            <p:cNvPr id="16" name="矩形 15"/>
            <p:cNvSpPr/>
            <p:nvPr/>
          </p:nvSpPr>
          <p:spPr>
            <a:xfrm>
              <a:off x="611482" y="-68167"/>
              <a:ext cx="936104" cy="936104"/>
            </a:xfrm>
            <a:prstGeom prst="rect">
              <a:avLst/>
            </a:prstGeom>
            <a:solidFill>
              <a:srgbClr val="D73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9591" y="160281"/>
              <a:ext cx="439887" cy="439887"/>
            </a:xfrm>
            <a:prstGeom prst="rect">
              <a:avLst/>
            </a:prstGeom>
          </p:spPr>
        </p:pic>
      </p:grpSp>
      <p:grpSp>
        <p:nvGrpSpPr>
          <p:cNvPr id="10" name="组合 9"/>
          <p:cNvGrpSpPr/>
          <p:nvPr/>
        </p:nvGrpSpPr>
        <p:grpSpPr>
          <a:xfrm>
            <a:off x="251519" y="191441"/>
            <a:ext cx="11193892" cy="713508"/>
            <a:chOff x="251519" y="191441"/>
            <a:chExt cx="11193892" cy="713508"/>
          </a:xfrm>
        </p:grpSpPr>
        <p:sp>
          <p:nvSpPr>
            <p:cNvPr id="12" name="标题 1"/>
            <p:cNvSpPr txBox="1"/>
            <p:nvPr/>
          </p:nvSpPr>
          <p:spPr>
            <a:xfrm>
              <a:off x="251519" y="191441"/>
              <a:ext cx="11193892"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en-US" altLang="zh-CN" sz="3200" dirty="0">
                  <a:sym typeface="+mn-ea"/>
                </a:rPr>
                <a:t>2</a:t>
              </a:r>
              <a:r>
                <a:rPr lang="zh-CN" altLang="en-US" sz="3200" dirty="0">
                  <a:sym typeface="+mn-ea"/>
                </a:rPr>
                <a:t>、家长总是询问孩子表现的问题？</a:t>
              </a:r>
              <a:endParaRPr lang="zh-CN" altLang="en-US" sz="3200" dirty="0">
                <a:sym typeface="+mn-ea"/>
              </a:endParaRPr>
            </a:p>
          </p:txBody>
        </p:sp>
        <p:sp>
          <p:nvSpPr>
            <p:cNvPr id="13" name="矩形 12"/>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21705" y="1501137"/>
            <a:ext cx="5717575" cy="5589570"/>
          </a:xfrm>
          <a:prstGeom prst="rect">
            <a:avLst/>
          </a:prstGeom>
        </p:spPr>
      </p:pic>
      <p:sp>
        <p:nvSpPr>
          <p:cNvPr id="11" name="文本框 10"/>
          <p:cNvSpPr txBox="1"/>
          <p:nvPr/>
        </p:nvSpPr>
        <p:spPr>
          <a:xfrm>
            <a:off x="6737081" y="2907029"/>
            <a:ext cx="5336304" cy="1705403"/>
          </a:xfrm>
          <a:prstGeom prst="rect">
            <a:avLst/>
          </a:prstGeom>
          <a:noFill/>
        </p:spPr>
        <p:txBody>
          <a:bodyPr wrap="square" rtlCol="0">
            <a:spAutoFit/>
          </a:bodyPr>
          <a:lstStyle/>
          <a:p>
            <a:pPr>
              <a:lnSpc>
                <a:spcPct val="150000"/>
              </a:lnSpc>
            </a:pPr>
            <a:r>
              <a:rPr lang="zh-CN" altLang="en-US" b="1" dirty="0">
                <a:latin typeface="+mn-ea"/>
              </a:rPr>
              <a:t>课堂表现、课后作业、期中期末考试成绩多维度全记录</a:t>
            </a:r>
            <a:endParaRPr lang="en-US" altLang="zh-CN" b="1" dirty="0">
              <a:latin typeface="+mn-ea"/>
            </a:endParaRPr>
          </a:p>
          <a:p>
            <a:pPr marL="342900" indent="-342900">
              <a:lnSpc>
                <a:spcPct val="150000"/>
              </a:lnSpc>
              <a:buFont typeface="Wingdings" panose="05000000000000000000" pitchFamily="2" charset="2"/>
              <a:buChar char="u"/>
            </a:pPr>
            <a:endParaRPr lang="en-US" altLang="zh-CN" b="1" dirty="0">
              <a:latin typeface="+mn-ea"/>
            </a:endParaRPr>
          </a:p>
          <a:p>
            <a:pPr>
              <a:lnSpc>
                <a:spcPct val="150000"/>
              </a:lnSpc>
            </a:pPr>
            <a:r>
              <a:rPr lang="zh-CN" altLang="en-US" b="1" dirty="0">
                <a:latin typeface="+mn-ea"/>
              </a:rPr>
              <a:t>一键形成学生的评价报表，极大减轻老师工作量</a:t>
            </a:r>
            <a:endParaRPr lang="en-US" altLang="zh-CN" b="1" dirty="0">
              <a:latin typeface="+mn-ea"/>
            </a:endParaRPr>
          </a:p>
        </p:txBody>
      </p:sp>
      <p:pic>
        <p:nvPicPr>
          <p:cNvPr id="3" name="图片 2" descr="P35-1"/>
          <p:cNvPicPr>
            <a:picLocks noChangeAspect="1"/>
          </p:cNvPicPr>
          <p:nvPr/>
        </p:nvPicPr>
        <p:blipFill>
          <a:blip r:embed="rId2"/>
          <a:stretch>
            <a:fillRect/>
          </a:stretch>
        </p:blipFill>
        <p:spPr>
          <a:xfrm>
            <a:off x="683895" y="2131061"/>
            <a:ext cx="2065450" cy="3672840"/>
          </a:xfrm>
          <a:prstGeom prst="rect">
            <a:avLst/>
          </a:prstGeom>
        </p:spPr>
      </p:pic>
      <p:pic>
        <p:nvPicPr>
          <p:cNvPr id="4" name="图片 3" descr="P35-2"/>
          <p:cNvPicPr>
            <a:picLocks noChangeAspect="1"/>
          </p:cNvPicPr>
          <p:nvPr/>
        </p:nvPicPr>
        <p:blipFill>
          <a:blip r:embed="rId3"/>
          <a:stretch>
            <a:fillRect/>
          </a:stretch>
        </p:blipFill>
        <p:spPr>
          <a:xfrm>
            <a:off x="3547146" y="2131060"/>
            <a:ext cx="2064250" cy="3672840"/>
          </a:xfrm>
          <a:prstGeom prst="rect">
            <a:avLst/>
          </a:prstGeom>
        </p:spPr>
      </p:pic>
      <p:grpSp>
        <p:nvGrpSpPr>
          <p:cNvPr id="9" name="组合 8"/>
          <p:cNvGrpSpPr/>
          <p:nvPr/>
        </p:nvGrpSpPr>
        <p:grpSpPr>
          <a:xfrm>
            <a:off x="6329848" y="2166945"/>
            <a:ext cx="514687" cy="514687"/>
            <a:chOff x="611482" y="-68167"/>
            <a:chExt cx="936104" cy="936104"/>
          </a:xfrm>
        </p:grpSpPr>
        <p:sp>
          <p:nvSpPr>
            <p:cNvPr id="10" name="矩形 9"/>
            <p:cNvSpPr/>
            <p:nvPr/>
          </p:nvSpPr>
          <p:spPr>
            <a:xfrm>
              <a:off x="611482" y="-68167"/>
              <a:ext cx="936104" cy="936104"/>
            </a:xfrm>
            <a:prstGeom prst="rect">
              <a:avLst/>
            </a:prstGeom>
            <a:solidFill>
              <a:srgbClr val="D73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9591" y="160281"/>
              <a:ext cx="439887" cy="439887"/>
            </a:xfrm>
            <a:prstGeom prst="rect">
              <a:avLst/>
            </a:prstGeom>
          </p:spPr>
        </p:pic>
      </p:grpSp>
      <p:sp>
        <p:nvSpPr>
          <p:cNvPr id="13" name="椭圆 12"/>
          <p:cNvSpPr/>
          <p:nvPr/>
        </p:nvSpPr>
        <p:spPr>
          <a:xfrm>
            <a:off x="6409197" y="3085947"/>
            <a:ext cx="21596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
        <p:nvSpPr>
          <p:cNvPr id="14" name="椭圆 13"/>
          <p:cNvSpPr/>
          <p:nvPr/>
        </p:nvSpPr>
        <p:spPr>
          <a:xfrm>
            <a:off x="6409197" y="4310728"/>
            <a:ext cx="21596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dirty="0">
              <a:solidFill>
                <a:schemeClr val="lt1"/>
              </a:solidFill>
              <a:latin typeface="+mn-ea"/>
            </a:endParaRPr>
          </a:p>
        </p:txBody>
      </p:sp>
      <p:grpSp>
        <p:nvGrpSpPr>
          <p:cNvPr id="15" name="组合 14"/>
          <p:cNvGrpSpPr/>
          <p:nvPr/>
        </p:nvGrpSpPr>
        <p:grpSpPr>
          <a:xfrm>
            <a:off x="251519" y="191441"/>
            <a:ext cx="11193892" cy="713508"/>
            <a:chOff x="251519" y="191441"/>
            <a:chExt cx="11193892" cy="713508"/>
          </a:xfrm>
        </p:grpSpPr>
        <p:sp>
          <p:nvSpPr>
            <p:cNvPr id="16" name="标题 1"/>
            <p:cNvSpPr txBox="1"/>
            <p:nvPr/>
          </p:nvSpPr>
          <p:spPr>
            <a:xfrm>
              <a:off x="251519" y="191441"/>
              <a:ext cx="11193892"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en-US" altLang="zh-CN" sz="3200" dirty="0">
                  <a:sym typeface="+mn-ea"/>
                </a:rPr>
                <a:t>3</a:t>
              </a:r>
              <a:r>
                <a:rPr lang="zh-CN" altLang="en-US" sz="3200" dirty="0">
                  <a:sym typeface="+mn-ea"/>
                </a:rPr>
                <a:t>、期末成绩单评价没有评价依据，仅靠教师个人主观判断？</a:t>
              </a:r>
              <a:endParaRPr lang="zh-CN" altLang="en-US" sz="3200" dirty="0">
                <a:sym typeface="+mn-ea"/>
              </a:endParaRPr>
            </a:p>
          </p:txBody>
        </p:sp>
        <p:sp>
          <p:nvSpPr>
            <p:cNvPr id="17" name="矩形 16"/>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246505" y="4237990"/>
            <a:ext cx="4065905" cy="2449830"/>
          </a:xfrm>
          <a:prstGeom prst="rect">
            <a:avLst/>
          </a:prstGeom>
        </p:spPr>
      </p:pic>
      <p:pic>
        <p:nvPicPr>
          <p:cNvPr id="6" name="图片 5" descr="8fbe8ec0625a1b4d7cdb2c7c344a6ecd_u=2565568035,4215200719&amp;fm=26&amp;gp=0"/>
          <p:cNvPicPr>
            <a:picLocks noChangeAspect="1"/>
          </p:cNvPicPr>
          <p:nvPr/>
        </p:nvPicPr>
        <p:blipFill>
          <a:blip r:embed="rId2"/>
          <a:stretch>
            <a:fillRect/>
          </a:stretch>
        </p:blipFill>
        <p:spPr>
          <a:xfrm>
            <a:off x="6731635" y="4237990"/>
            <a:ext cx="3832860" cy="2449830"/>
          </a:xfrm>
          <a:prstGeom prst="rect">
            <a:avLst/>
          </a:prstGeom>
        </p:spPr>
      </p:pic>
      <p:sp>
        <p:nvSpPr>
          <p:cNvPr id="10" name="文本框 9"/>
          <p:cNvSpPr txBox="1"/>
          <p:nvPr/>
        </p:nvSpPr>
        <p:spPr>
          <a:xfrm>
            <a:off x="356161" y="1648980"/>
            <a:ext cx="9522859" cy="1942059"/>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pPr>
              <a:lnSpc>
                <a:spcPct val="150000"/>
              </a:lnSpc>
            </a:pPr>
            <a:r>
              <a:rPr lang="zh-CN" altLang="en-US" sz="2800" b="1" dirty="0">
                <a:solidFill>
                  <a:srgbClr val="D73E4A"/>
                </a:solidFill>
              </a:rPr>
              <a:t>痛点一：</a:t>
            </a:r>
            <a:r>
              <a:rPr lang="zh-CN" altLang="en-US" sz="2800" b="1" dirty="0">
                <a:sym typeface="+mn-ea"/>
              </a:rPr>
              <a:t>活动组织耗时耗力</a:t>
            </a:r>
            <a:endParaRPr lang="zh-CN" altLang="en-US" sz="2800" b="1" dirty="0">
              <a:sym typeface="+mn-ea"/>
            </a:endParaRPr>
          </a:p>
          <a:p>
            <a:pPr>
              <a:lnSpc>
                <a:spcPct val="150000"/>
              </a:lnSpc>
            </a:pPr>
            <a:r>
              <a:rPr lang="zh-CN" altLang="en-US" sz="2800" b="1" dirty="0">
                <a:solidFill>
                  <a:srgbClr val="D73E4A"/>
                </a:solidFill>
              </a:rPr>
              <a:t>痛点二：</a:t>
            </a:r>
            <a:r>
              <a:rPr lang="zh-CN" altLang="en-US" sz="2800" b="1" dirty="0">
                <a:sym typeface="+mn-ea"/>
              </a:rPr>
              <a:t>珍贵活动资料不好留存及对外展示</a:t>
            </a:r>
            <a:endParaRPr lang="zh-CN" altLang="en-US" sz="2800" b="1" dirty="0"/>
          </a:p>
        </p:txBody>
      </p:sp>
      <p:sp>
        <p:nvSpPr>
          <p:cNvPr id="11" name="标题 1"/>
          <p:cNvSpPr txBox="1"/>
          <p:nvPr/>
        </p:nvSpPr>
        <p:spPr>
          <a:xfrm>
            <a:off x="251519" y="191441"/>
            <a:ext cx="5640117"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校园活动</a:t>
            </a:r>
            <a:endParaRPr lang="zh-CN" altLang="en-US" sz="3200" dirty="0">
              <a:sym typeface="+mn-ea"/>
            </a:endParaRPr>
          </a:p>
        </p:txBody>
      </p:sp>
      <p:sp>
        <p:nvSpPr>
          <p:cNvPr id="12" name="矩形 11"/>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374692" y="2681632"/>
            <a:ext cx="4313167" cy="3057753"/>
          </a:xfrm>
          <a:prstGeom prst="rect">
            <a:avLst/>
          </a:prstGeom>
          <a:noFill/>
        </p:spPr>
        <p:txBody>
          <a:bodyPr wrap="none" lIns="0"/>
          <a:lstStyle/>
          <a:p>
            <a:pPr>
              <a:lnSpc>
                <a:spcPct val="200000"/>
              </a:lnSpc>
            </a:pPr>
            <a:r>
              <a:rPr lang="zh-CN" sz="2400" b="1" dirty="0"/>
              <a:t>模板丰富，快速发起活动</a:t>
            </a:r>
            <a:endParaRPr lang="zh-CN" sz="2400" b="1" dirty="0"/>
          </a:p>
          <a:p>
            <a:pPr>
              <a:lnSpc>
                <a:spcPct val="200000"/>
              </a:lnSpc>
            </a:pPr>
            <a:r>
              <a:rPr lang="zh-CN" sz="2400" b="1" dirty="0">
                <a:sym typeface="+mn-ea"/>
              </a:rPr>
              <a:t>丰富学生校园课外生活</a:t>
            </a:r>
            <a:endParaRPr lang="zh-CN" sz="2400" b="1" dirty="0">
              <a:sym typeface="+mn-ea"/>
            </a:endParaRPr>
          </a:p>
          <a:p>
            <a:pPr>
              <a:lnSpc>
                <a:spcPct val="200000"/>
              </a:lnSpc>
            </a:pPr>
            <a:r>
              <a:rPr lang="zh-CN" sz="2400" b="1" dirty="0">
                <a:sym typeface="+mn-ea"/>
              </a:rPr>
              <a:t>珍贵瞬间线上留存</a:t>
            </a:r>
            <a:endParaRPr lang="zh-CN" sz="2400" b="1" dirty="0">
              <a:sym typeface="+mn-ea"/>
            </a:endParaRPr>
          </a:p>
          <a:p>
            <a:pPr>
              <a:lnSpc>
                <a:spcPct val="200000"/>
              </a:lnSpc>
            </a:pPr>
            <a:r>
              <a:rPr lang="zh-CN" sz="2400" b="1" dirty="0">
                <a:sym typeface="+mn-ea"/>
              </a:rPr>
              <a:t>校园及班级文化对外宣传</a:t>
            </a:r>
            <a:endParaRPr lang="zh-CN" sz="2400" b="1" dirty="0">
              <a:sym typeface="+mn-ea"/>
            </a:endParaRPr>
          </a:p>
          <a:p>
            <a:pPr marL="387350" indent="-387350">
              <a:lnSpc>
                <a:spcPct val="200000"/>
              </a:lnSpc>
              <a:buFont typeface="Wingdings" panose="05000000000000000000" pitchFamily="2" charset="2"/>
              <a:buChar char="u"/>
            </a:pPr>
            <a:endParaRPr lang="zh-CN" sz="2400" b="1" dirty="0">
              <a:sym typeface="+mn-ea"/>
            </a:endParaRPr>
          </a:p>
          <a:p>
            <a:pPr marL="285750" indent="-285750">
              <a:lnSpc>
                <a:spcPct val="200000"/>
              </a:lnSpc>
              <a:buFont typeface="Wingdings" panose="05000000000000000000" pitchFamily="2" charset="2"/>
              <a:buChar char="u"/>
            </a:pPr>
            <a:endParaRPr lang="zh-CN" sz="2400" b="1" dirty="0"/>
          </a:p>
        </p:txBody>
      </p:sp>
      <p:grpSp>
        <p:nvGrpSpPr>
          <p:cNvPr id="9" name="组合 8"/>
          <p:cNvGrpSpPr/>
          <p:nvPr/>
        </p:nvGrpSpPr>
        <p:grpSpPr>
          <a:xfrm>
            <a:off x="6996419" y="2166945"/>
            <a:ext cx="514687" cy="514687"/>
            <a:chOff x="611482" y="-68167"/>
            <a:chExt cx="936104" cy="936104"/>
          </a:xfrm>
        </p:grpSpPr>
        <p:sp>
          <p:nvSpPr>
            <p:cNvPr id="10" name="矩形 9"/>
            <p:cNvSpPr/>
            <p:nvPr/>
          </p:nvSpPr>
          <p:spPr>
            <a:xfrm>
              <a:off x="611482" y="-68167"/>
              <a:ext cx="936104" cy="936104"/>
            </a:xfrm>
            <a:prstGeom prst="rect">
              <a:avLst/>
            </a:prstGeom>
            <a:solidFill>
              <a:srgbClr val="D73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59591" y="160281"/>
              <a:ext cx="439887" cy="439887"/>
            </a:xfrm>
            <a:prstGeom prst="rect">
              <a:avLst/>
            </a:prstGeom>
          </p:spPr>
        </p:pic>
      </p:grpSp>
      <p:pic>
        <p:nvPicPr>
          <p:cNvPr id="20" name="图片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705" y="1501137"/>
            <a:ext cx="5717575" cy="5589570"/>
          </a:xfrm>
          <a:prstGeom prst="rect">
            <a:avLst/>
          </a:prstGeom>
        </p:spPr>
      </p:pic>
      <p:grpSp>
        <p:nvGrpSpPr>
          <p:cNvPr id="8" name="组合 7"/>
          <p:cNvGrpSpPr/>
          <p:nvPr/>
        </p:nvGrpSpPr>
        <p:grpSpPr>
          <a:xfrm>
            <a:off x="251519" y="191441"/>
            <a:ext cx="11193892" cy="713508"/>
            <a:chOff x="251519" y="191441"/>
            <a:chExt cx="11193892" cy="713508"/>
          </a:xfrm>
        </p:grpSpPr>
        <p:sp>
          <p:nvSpPr>
            <p:cNvPr id="12" name="标题 1"/>
            <p:cNvSpPr txBox="1"/>
            <p:nvPr/>
          </p:nvSpPr>
          <p:spPr>
            <a:xfrm>
              <a:off x="251519" y="191441"/>
              <a:ext cx="11193892"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kumimoji="1" lang="zh-CN" altLang="en-US" sz="3200" dirty="0"/>
                <a:t>如何与传统活动形成互补？</a:t>
              </a:r>
              <a:endParaRPr lang="zh-CN" altLang="en-US" sz="3200" dirty="0">
                <a:sym typeface="+mn-ea"/>
              </a:endParaRPr>
            </a:p>
          </p:txBody>
        </p:sp>
        <p:sp>
          <p:nvSpPr>
            <p:cNvPr id="13" name="矩形 12"/>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椭圆 13"/>
          <p:cNvSpPr/>
          <p:nvPr/>
        </p:nvSpPr>
        <p:spPr>
          <a:xfrm>
            <a:off x="6997911" y="3065399"/>
            <a:ext cx="21596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
        <p:nvSpPr>
          <p:cNvPr id="15" name="椭圆 14"/>
          <p:cNvSpPr/>
          <p:nvPr/>
        </p:nvSpPr>
        <p:spPr>
          <a:xfrm>
            <a:off x="6997911" y="3786746"/>
            <a:ext cx="21596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dirty="0">
              <a:solidFill>
                <a:schemeClr val="lt1"/>
              </a:solidFill>
              <a:latin typeface="+mn-ea"/>
            </a:endParaRPr>
          </a:p>
        </p:txBody>
      </p:sp>
      <p:sp>
        <p:nvSpPr>
          <p:cNvPr id="16" name="椭圆 15"/>
          <p:cNvSpPr/>
          <p:nvPr/>
        </p:nvSpPr>
        <p:spPr>
          <a:xfrm>
            <a:off x="6997911" y="4508093"/>
            <a:ext cx="21596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dirty="0">
              <a:solidFill>
                <a:schemeClr val="lt1"/>
              </a:solidFill>
              <a:latin typeface="+mn-ea"/>
            </a:endParaRPr>
          </a:p>
        </p:txBody>
      </p:sp>
      <p:sp>
        <p:nvSpPr>
          <p:cNvPr id="17" name="椭圆 16"/>
          <p:cNvSpPr/>
          <p:nvPr/>
        </p:nvSpPr>
        <p:spPr>
          <a:xfrm>
            <a:off x="6997911" y="5281378"/>
            <a:ext cx="21596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dirty="0">
              <a:solidFill>
                <a:schemeClr val="lt1"/>
              </a:solidFill>
              <a:latin typeface="+mn-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579620" y="3106420"/>
            <a:ext cx="3032760" cy="645160"/>
          </a:xfrm>
          <a:prstGeom prst="rect">
            <a:avLst/>
          </a:prstGeom>
          <a:noFill/>
        </p:spPr>
        <p:txBody>
          <a:bodyPr wrap="square" rtlCol="0">
            <a:spAutoFit/>
          </a:bodyPr>
          <a:p>
            <a:pPr algn="ctr"/>
            <a:r>
              <a:rPr lang="zh-CN" altLang="en-US" sz="3600" b="1">
                <a:latin typeface="黑体" panose="02010609060101010101" charset="-122"/>
                <a:ea typeface="黑体" panose="02010609060101010101" charset="-122"/>
              </a:rPr>
              <a:t>三：校园管理</a:t>
            </a:r>
            <a:endParaRPr lang="zh-CN" altLang="en-US" sz="3600" b="1">
              <a:latin typeface="黑体" panose="02010609060101010101" charset="-122"/>
              <a:ea typeface="黑体" panose="02010609060101010101" charset="-122"/>
            </a:endParaRPr>
          </a:p>
        </p:txBody>
      </p:sp>
      <p:sp>
        <p:nvSpPr>
          <p:cNvPr id="85" name="矩形 2"/>
          <p:cNvSpPr/>
          <p:nvPr/>
        </p:nvSpPr>
        <p:spPr>
          <a:xfrm>
            <a:off x="-19050" y="5177155"/>
            <a:ext cx="12230100" cy="1707515"/>
          </a:xfrm>
          <a:custGeom>
            <a:avLst/>
            <a:gdLst>
              <a:gd name="connsiteX0" fmla="*/ 0 w 9144000"/>
              <a:gd name="connsiteY0" fmla="*/ 0 h 2283718"/>
              <a:gd name="connsiteX1" fmla="*/ 9144000 w 9144000"/>
              <a:gd name="connsiteY1" fmla="*/ 0 h 2283718"/>
              <a:gd name="connsiteX2" fmla="*/ 9144000 w 9144000"/>
              <a:gd name="connsiteY2" fmla="*/ 2283718 h 2283718"/>
              <a:gd name="connsiteX3" fmla="*/ 0 w 9144000"/>
              <a:gd name="connsiteY3" fmla="*/ 2283718 h 2283718"/>
              <a:gd name="connsiteX4" fmla="*/ 0 w 9144000"/>
              <a:gd name="connsiteY4" fmla="*/ 0 h 2283718"/>
              <a:gd name="connsiteX0-1" fmla="*/ 0 w 9144000"/>
              <a:gd name="connsiteY0-2" fmla="*/ 0 h 2283718"/>
              <a:gd name="connsiteX1-3" fmla="*/ 9144000 w 9144000"/>
              <a:gd name="connsiteY1-4" fmla="*/ 0 h 2283718"/>
              <a:gd name="connsiteX2-5" fmla="*/ 9144000 w 9144000"/>
              <a:gd name="connsiteY2-6" fmla="*/ 2283718 h 2283718"/>
              <a:gd name="connsiteX3-7" fmla="*/ 0 w 9144000"/>
              <a:gd name="connsiteY3-8" fmla="*/ 2283718 h 2283718"/>
              <a:gd name="connsiteX4-9" fmla="*/ 0 w 9144000"/>
              <a:gd name="connsiteY4-10" fmla="*/ 0 h 2283718"/>
              <a:gd name="connsiteX0-11" fmla="*/ 0 w 9144000"/>
              <a:gd name="connsiteY0-12" fmla="*/ 0 h 2283718"/>
              <a:gd name="connsiteX1-13" fmla="*/ 9144000 w 9144000"/>
              <a:gd name="connsiteY1-14" fmla="*/ 0 h 2283718"/>
              <a:gd name="connsiteX2-15" fmla="*/ 9144000 w 9144000"/>
              <a:gd name="connsiteY2-16" fmla="*/ 2283718 h 2283718"/>
              <a:gd name="connsiteX3-17" fmla="*/ 0 w 9144000"/>
              <a:gd name="connsiteY3-18" fmla="*/ 2283718 h 2283718"/>
              <a:gd name="connsiteX4-19" fmla="*/ 0 w 9144000"/>
              <a:gd name="connsiteY4-20" fmla="*/ 0 h 2283718"/>
              <a:gd name="connsiteX0-21" fmla="*/ 0 w 9144000"/>
              <a:gd name="connsiteY0-22" fmla="*/ 0 h 2283718"/>
              <a:gd name="connsiteX1-23" fmla="*/ 9144000 w 9144000"/>
              <a:gd name="connsiteY1-24" fmla="*/ 0 h 2283718"/>
              <a:gd name="connsiteX2-25" fmla="*/ 9144000 w 9144000"/>
              <a:gd name="connsiteY2-26" fmla="*/ 2283718 h 2283718"/>
              <a:gd name="connsiteX3-27" fmla="*/ 0 w 9144000"/>
              <a:gd name="connsiteY3-28" fmla="*/ 2283718 h 2283718"/>
              <a:gd name="connsiteX4-29" fmla="*/ 0 w 9144000"/>
              <a:gd name="connsiteY4-30" fmla="*/ 0 h 228371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2283718">
                <a:moveTo>
                  <a:pt x="0" y="0"/>
                </a:moveTo>
                <a:cubicBezTo>
                  <a:pt x="3136232" y="577516"/>
                  <a:pt x="6128084" y="673768"/>
                  <a:pt x="9144000" y="0"/>
                </a:cubicBezTo>
                <a:lnTo>
                  <a:pt x="9144000" y="2283718"/>
                </a:lnTo>
                <a:lnTo>
                  <a:pt x="0" y="2283718"/>
                </a:lnTo>
                <a:lnTo>
                  <a:pt x="0" y="0"/>
                </a:lnTo>
                <a:close/>
              </a:path>
            </a:pathLst>
          </a:custGeom>
          <a:solidFill>
            <a:srgbClr val="D73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企业微信截图_15621497198682"/>
          <p:cNvPicPr>
            <a:picLocks noChangeAspect="1"/>
          </p:cNvPicPr>
          <p:nvPr/>
        </p:nvPicPr>
        <p:blipFill>
          <a:blip r:embed="rId1"/>
          <a:stretch>
            <a:fillRect/>
          </a:stretch>
        </p:blipFill>
        <p:spPr>
          <a:xfrm>
            <a:off x="356161" y="1705801"/>
            <a:ext cx="3432810" cy="3774722"/>
          </a:xfrm>
          <a:prstGeom prst="rect">
            <a:avLst/>
          </a:prstGeom>
        </p:spPr>
      </p:pic>
      <p:grpSp>
        <p:nvGrpSpPr>
          <p:cNvPr id="2" name="组合 1"/>
          <p:cNvGrpSpPr/>
          <p:nvPr/>
        </p:nvGrpSpPr>
        <p:grpSpPr>
          <a:xfrm>
            <a:off x="3523889" y="1034177"/>
            <a:ext cx="3432810" cy="5341620"/>
            <a:chOff x="3276282" y="1034177"/>
            <a:chExt cx="3432810" cy="5341620"/>
          </a:xfrm>
        </p:grpSpPr>
        <p:pic>
          <p:nvPicPr>
            <p:cNvPr id="5" name="图片 4"/>
            <p:cNvPicPr/>
            <p:nvPr/>
          </p:nvPicPr>
          <p:blipFill>
            <a:blip r:embed="rId2"/>
            <a:stretch>
              <a:fillRect/>
            </a:stretch>
          </p:blipFill>
          <p:spPr>
            <a:xfrm>
              <a:off x="3276282" y="1034177"/>
              <a:ext cx="3432810" cy="5341620"/>
            </a:xfrm>
            <a:prstGeom prst="rect">
              <a:avLst/>
            </a:prstGeom>
          </p:spPr>
        </p:pic>
        <p:pic>
          <p:nvPicPr>
            <p:cNvPr id="6" name="图片 5" descr="b374816735bb5b458823b7b8a5d6b1b6"/>
            <p:cNvPicPr>
              <a:picLocks noChangeAspect="1"/>
            </p:cNvPicPr>
            <p:nvPr/>
          </p:nvPicPr>
          <p:blipFill rotWithShape="1">
            <a:blip r:embed="rId3"/>
            <a:srcRect b="5771"/>
            <a:stretch>
              <a:fillRect/>
            </a:stretch>
          </p:blipFill>
          <p:spPr>
            <a:xfrm>
              <a:off x="3944438" y="1817925"/>
              <a:ext cx="2119705" cy="3774722"/>
            </a:xfrm>
            <a:prstGeom prst="rect">
              <a:avLst/>
            </a:prstGeom>
          </p:spPr>
        </p:pic>
      </p:grpSp>
      <p:grpSp>
        <p:nvGrpSpPr>
          <p:cNvPr id="7" name="组合 6"/>
          <p:cNvGrpSpPr/>
          <p:nvPr/>
        </p:nvGrpSpPr>
        <p:grpSpPr>
          <a:xfrm>
            <a:off x="251519" y="191441"/>
            <a:ext cx="6936681" cy="713508"/>
            <a:chOff x="251519" y="191441"/>
            <a:chExt cx="6936681" cy="713508"/>
          </a:xfrm>
        </p:grpSpPr>
        <p:sp>
          <p:nvSpPr>
            <p:cNvPr id="9" name="标题 1"/>
            <p:cNvSpPr txBox="1"/>
            <p:nvPr/>
          </p:nvSpPr>
          <p:spPr>
            <a:xfrm>
              <a:off x="251519" y="191441"/>
              <a:ext cx="6936681"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无法知晓通知是否已被接收？</a:t>
              </a:r>
              <a:endParaRPr lang="zh-CN" altLang="en-US" sz="3200" dirty="0">
                <a:sym typeface="+mn-ea"/>
              </a:endParaRPr>
            </a:p>
          </p:txBody>
        </p:sp>
        <p:sp>
          <p:nvSpPr>
            <p:cNvPr id="11" name="矩形 10"/>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6782348" y="2698495"/>
            <a:ext cx="7366258" cy="1789333"/>
            <a:chOff x="6629400" y="2783959"/>
            <a:chExt cx="7130552" cy="1789333"/>
          </a:xfrm>
        </p:grpSpPr>
        <p:sp>
          <p:nvSpPr>
            <p:cNvPr id="13" name="椭圆 12"/>
            <p:cNvSpPr/>
            <p:nvPr/>
          </p:nvSpPr>
          <p:spPr>
            <a:xfrm>
              <a:off x="6629400" y="2909337"/>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
          <p:nvSpPr>
            <p:cNvPr id="14" name="椭圆 13"/>
            <p:cNvSpPr/>
            <p:nvPr/>
          </p:nvSpPr>
          <p:spPr>
            <a:xfrm>
              <a:off x="6629400" y="3665740"/>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dirty="0">
                <a:solidFill>
                  <a:schemeClr val="lt1"/>
                </a:solidFill>
                <a:latin typeface="+mn-ea"/>
              </a:endParaRPr>
            </a:p>
          </p:txBody>
        </p:sp>
        <p:sp>
          <p:nvSpPr>
            <p:cNvPr id="15" name="文本框 14"/>
            <p:cNvSpPr txBox="1"/>
            <p:nvPr/>
          </p:nvSpPr>
          <p:spPr>
            <a:xfrm>
              <a:off x="6914652" y="2783959"/>
              <a:ext cx="6845300" cy="1320165"/>
            </a:xfrm>
            <a:prstGeom prst="rect">
              <a:avLst/>
            </a:prstGeom>
            <a:noFill/>
          </p:spPr>
          <p:txBody>
            <a:bodyPr wrap="none"/>
            <a:lstStyle/>
            <a:p>
              <a:r>
                <a:rPr lang="zh-CN" altLang="en-US" sz="2400" b="1" dirty="0">
                  <a:sym typeface="+mn-ea"/>
                </a:rPr>
                <a:t>接收者可实时反馈阅读情况</a:t>
              </a:r>
              <a:endParaRPr lang="zh-CN" altLang="en-US" sz="2400" b="1" dirty="0">
                <a:sym typeface="+mn-ea"/>
              </a:endParaRPr>
            </a:p>
            <a:p>
              <a:pPr algn="l" fontAlgn="auto">
                <a:lnSpc>
                  <a:spcPct val="100000"/>
                </a:lnSpc>
              </a:pPr>
              <a:endParaRPr lang="en-US" altLang="zh-CN" sz="2400" b="1" dirty="0"/>
            </a:p>
            <a:p>
              <a:r>
                <a:rPr lang="zh-CN" altLang="en-US" sz="2400" b="1" dirty="0"/>
                <a:t>已读率、图标实时统计观看情况</a:t>
              </a:r>
              <a:endParaRPr lang="en-US" altLang="zh-CN" sz="2400" b="1" dirty="0"/>
            </a:p>
            <a:p>
              <a:endParaRPr lang="en-US" altLang="zh-CN" sz="2400" b="1" dirty="0"/>
            </a:p>
            <a:p>
              <a:r>
                <a:rPr lang="zh-CN" altLang="en-US" sz="2400" b="1" dirty="0"/>
                <a:t>一键提醒接收者再次阅读通知</a:t>
              </a:r>
              <a:endParaRPr lang="zh-CN" altLang="en-US" sz="2400" b="1" dirty="0"/>
            </a:p>
            <a:p>
              <a:endParaRPr lang="zh-CN" altLang="en-US" sz="2400" b="1" dirty="0"/>
            </a:p>
          </p:txBody>
        </p:sp>
        <p:sp>
          <p:nvSpPr>
            <p:cNvPr id="16" name="椭圆 15"/>
            <p:cNvSpPr/>
            <p:nvPr/>
          </p:nvSpPr>
          <p:spPr>
            <a:xfrm>
              <a:off x="6629400" y="4364240"/>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dirty="0">
                <a:solidFill>
                  <a:schemeClr val="lt1"/>
                </a:solidFill>
                <a:latin typeface="+mn-ea"/>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684490" y="0"/>
            <a:ext cx="6955347" cy="6858001"/>
            <a:chOff x="-139959" y="0"/>
            <a:chExt cx="6955347" cy="6858001"/>
          </a:xfrm>
        </p:grpSpPr>
        <p:sp>
          <p:nvSpPr>
            <p:cNvPr id="11" name="矩形 10"/>
            <p:cNvSpPr/>
            <p:nvPr/>
          </p:nvSpPr>
          <p:spPr>
            <a:xfrm>
              <a:off x="-139959" y="1"/>
              <a:ext cx="1427583" cy="6858000"/>
            </a:xfrm>
            <a:prstGeom prst="rect">
              <a:avLst/>
            </a:prstGeom>
            <a:solidFill>
              <a:srgbClr val="FEF7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3"/>
            <p:cNvSpPr/>
            <p:nvPr/>
          </p:nvSpPr>
          <p:spPr>
            <a:xfrm>
              <a:off x="144000" y="0"/>
              <a:ext cx="6671388" cy="6858000"/>
            </a:xfrm>
            <a:custGeom>
              <a:avLst/>
              <a:gdLst>
                <a:gd name="connsiteX0" fmla="*/ 0 w 5822148"/>
                <a:gd name="connsiteY0" fmla="*/ 0 h 5143500"/>
                <a:gd name="connsiteX1" fmla="*/ 5822148 w 5822148"/>
                <a:gd name="connsiteY1" fmla="*/ 0 h 5143500"/>
                <a:gd name="connsiteX2" fmla="*/ 5822148 w 5822148"/>
                <a:gd name="connsiteY2" fmla="*/ 5143500 h 5143500"/>
                <a:gd name="connsiteX3" fmla="*/ 0 w 5822148"/>
                <a:gd name="connsiteY3" fmla="*/ 5143500 h 5143500"/>
                <a:gd name="connsiteX4" fmla="*/ 0 w 5822148"/>
                <a:gd name="connsiteY4" fmla="*/ 0 h 5143500"/>
                <a:gd name="connsiteX0-1" fmla="*/ 0 w 5822148"/>
                <a:gd name="connsiteY0-2" fmla="*/ 0 h 5143500"/>
                <a:gd name="connsiteX1-3" fmla="*/ 5822148 w 5822148"/>
                <a:gd name="connsiteY1-4" fmla="*/ 0 h 5143500"/>
                <a:gd name="connsiteX2-5" fmla="*/ 4057144 w 5822148"/>
                <a:gd name="connsiteY2-6" fmla="*/ 5143500 h 5143500"/>
                <a:gd name="connsiteX3-7" fmla="*/ 0 w 5822148"/>
                <a:gd name="connsiteY3-8" fmla="*/ 5143500 h 5143500"/>
                <a:gd name="connsiteX4-9" fmla="*/ 0 w 5822148"/>
                <a:gd name="connsiteY4-10" fmla="*/ 0 h 51435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822148" h="5143500">
                  <a:moveTo>
                    <a:pt x="0" y="0"/>
                  </a:moveTo>
                  <a:lnTo>
                    <a:pt x="5822148" y="0"/>
                  </a:lnTo>
                  <a:lnTo>
                    <a:pt x="4057144" y="5143500"/>
                  </a:lnTo>
                  <a:lnTo>
                    <a:pt x="0" y="5143500"/>
                  </a:lnTo>
                  <a:lnTo>
                    <a:pt x="0" y="0"/>
                  </a:lnTo>
                  <a:close/>
                </a:path>
              </a:pathLst>
            </a:custGeom>
            <a:solidFill>
              <a:srgbClr val="FEF7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4" name="图片 3"/>
          <p:cNvPicPr>
            <a:picLocks noChangeAspect="1"/>
          </p:cNvPicPr>
          <p:nvPr/>
        </p:nvPicPr>
        <p:blipFill>
          <a:blip r:embed="rId1"/>
          <a:stretch>
            <a:fillRect/>
          </a:stretch>
        </p:blipFill>
        <p:spPr>
          <a:xfrm>
            <a:off x="975359" y="1398753"/>
            <a:ext cx="3202940" cy="2199133"/>
          </a:xfrm>
          <a:prstGeom prst="rect">
            <a:avLst/>
          </a:prstGeom>
        </p:spPr>
      </p:pic>
      <p:pic>
        <p:nvPicPr>
          <p:cNvPr id="5" name="图片 4"/>
          <p:cNvPicPr>
            <a:picLocks noChangeAspect="1"/>
          </p:cNvPicPr>
          <p:nvPr/>
        </p:nvPicPr>
        <p:blipFill>
          <a:blip r:embed="rId2"/>
          <a:stretch>
            <a:fillRect/>
          </a:stretch>
        </p:blipFill>
        <p:spPr>
          <a:xfrm>
            <a:off x="975360" y="4016792"/>
            <a:ext cx="3202940" cy="2147184"/>
          </a:xfrm>
          <a:prstGeom prst="rect">
            <a:avLst/>
          </a:prstGeom>
        </p:spPr>
      </p:pic>
      <p:sp>
        <p:nvSpPr>
          <p:cNvPr id="8" name="文本框 7"/>
          <p:cNvSpPr txBox="1"/>
          <p:nvPr/>
        </p:nvSpPr>
        <p:spPr>
          <a:xfrm>
            <a:off x="6096001" y="3906958"/>
            <a:ext cx="6571439" cy="1563214"/>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pPr>
              <a:lnSpc>
                <a:spcPct val="150000"/>
              </a:lnSpc>
            </a:pPr>
            <a:r>
              <a:rPr lang="zh-CN" altLang="en-US" sz="2400" b="1" dirty="0">
                <a:solidFill>
                  <a:srgbClr val="C00000"/>
                </a:solidFill>
                <a:latin typeface="+mn-lt"/>
              </a:rPr>
              <a:t>痛点二：</a:t>
            </a:r>
            <a:endParaRPr lang="en-US" altLang="zh-CN" sz="2400" b="1" dirty="0">
              <a:solidFill>
                <a:srgbClr val="C00000"/>
              </a:solidFill>
              <a:latin typeface="+mn-lt"/>
            </a:endParaRPr>
          </a:p>
          <a:p>
            <a:pPr>
              <a:lnSpc>
                <a:spcPct val="150000"/>
              </a:lnSpc>
            </a:pPr>
            <a:r>
              <a:rPr lang="zh-CN" altLang="en-US" sz="2800" b="1" dirty="0">
                <a:latin typeface="+mn-lt"/>
              </a:rPr>
              <a:t>流程到哪里了，教师不知道？</a:t>
            </a:r>
            <a:endParaRPr lang="zh-CN" altLang="en-US" sz="2800" b="1" dirty="0">
              <a:latin typeface="+mn-lt"/>
            </a:endParaRPr>
          </a:p>
        </p:txBody>
      </p:sp>
      <p:sp>
        <p:nvSpPr>
          <p:cNvPr id="9" name="文本框 8"/>
          <p:cNvSpPr txBox="1"/>
          <p:nvPr/>
        </p:nvSpPr>
        <p:spPr>
          <a:xfrm>
            <a:off x="6096000" y="1987658"/>
            <a:ext cx="6571439" cy="1563214"/>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r>
              <a:rPr lang="zh-CN" altLang="en-US" sz="2400" b="1" dirty="0">
                <a:solidFill>
                  <a:srgbClr val="C00000"/>
                </a:solidFill>
              </a:rPr>
              <a:t>痛点一：</a:t>
            </a:r>
            <a:endParaRPr lang="en-US" altLang="zh-CN" sz="2400" b="1" dirty="0">
              <a:solidFill>
                <a:srgbClr val="C00000"/>
              </a:solidFill>
            </a:endParaRPr>
          </a:p>
          <a:p>
            <a:pPr>
              <a:lnSpc>
                <a:spcPct val="150000"/>
              </a:lnSpc>
            </a:pPr>
            <a:r>
              <a:rPr lang="zh-CN" altLang="en-US" sz="2800" b="1" dirty="0">
                <a:latin typeface="+mn-lt"/>
              </a:rPr>
              <a:t>领导不在，找人多级审批流程繁琐？</a:t>
            </a:r>
            <a:endParaRPr lang="zh-CN" altLang="en-US" sz="2800" b="1" dirty="0">
              <a:latin typeface="+mn-lt"/>
            </a:endParaRPr>
          </a:p>
        </p:txBody>
      </p:sp>
      <p:grpSp>
        <p:nvGrpSpPr>
          <p:cNvPr id="13" name="组合 12"/>
          <p:cNvGrpSpPr/>
          <p:nvPr/>
        </p:nvGrpSpPr>
        <p:grpSpPr>
          <a:xfrm>
            <a:off x="251519" y="191441"/>
            <a:ext cx="6936681" cy="713508"/>
            <a:chOff x="251519" y="191441"/>
            <a:chExt cx="6936681" cy="713508"/>
          </a:xfrm>
        </p:grpSpPr>
        <p:sp>
          <p:nvSpPr>
            <p:cNvPr id="14" name="标题 1"/>
            <p:cNvSpPr txBox="1"/>
            <p:nvPr/>
          </p:nvSpPr>
          <p:spPr>
            <a:xfrm>
              <a:off x="251519" y="191441"/>
              <a:ext cx="6936681"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流程审批</a:t>
              </a:r>
              <a:endParaRPr lang="zh-CN" altLang="en-US" sz="3200" dirty="0">
                <a:sym typeface="+mn-ea"/>
              </a:endParaRPr>
            </a:p>
          </p:txBody>
        </p:sp>
        <p:sp>
          <p:nvSpPr>
            <p:cNvPr id="15" name="矩形 14"/>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8440" y="1026160"/>
            <a:ext cx="3743960" cy="5831840"/>
            <a:chOff x="0" y="1474"/>
            <a:chExt cx="5896" cy="9184"/>
          </a:xfrm>
        </p:grpSpPr>
        <p:pic>
          <p:nvPicPr>
            <p:cNvPr id="4" name="图片 3"/>
            <p:cNvPicPr>
              <a:picLocks noChangeAspect="1"/>
            </p:cNvPicPr>
            <p:nvPr/>
          </p:nvPicPr>
          <p:blipFill>
            <a:blip r:embed="rId1"/>
            <a:stretch>
              <a:fillRect/>
            </a:stretch>
          </p:blipFill>
          <p:spPr>
            <a:xfrm>
              <a:off x="1157" y="2889"/>
              <a:ext cx="3583" cy="6354"/>
            </a:xfrm>
            <a:prstGeom prst="rect">
              <a:avLst/>
            </a:prstGeom>
          </p:spPr>
        </p:pic>
        <p:pic>
          <p:nvPicPr>
            <p:cNvPr id="5" name="图片 4"/>
            <p:cNvPicPr>
              <a:picLocks noChangeAspect="1"/>
            </p:cNvPicPr>
            <p:nvPr/>
          </p:nvPicPr>
          <p:blipFill>
            <a:blip r:embed="rId2"/>
            <a:stretch>
              <a:fillRect/>
            </a:stretch>
          </p:blipFill>
          <p:spPr>
            <a:xfrm>
              <a:off x="0" y="1474"/>
              <a:ext cx="5897" cy="9185"/>
            </a:xfrm>
            <a:prstGeom prst="rect">
              <a:avLst/>
            </a:prstGeom>
          </p:spPr>
        </p:pic>
      </p:grpSp>
      <p:pic>
        <p:nvPicPr>
          <p:cNvPr id="10" name="图片 9"/>
          <p:cNvPicPr>
            <a:picLocks noChangeAspect="1"/>
          </p:cNvPicPr>
          <p:nvPr/>
        </p:nvPicPr>
        <p:blipFill>
          <a:blip r:embed="rId3"/>
          <a:stretch>
            <a:fillRect/>
          </a:stretch>
        </p:blipFill>
        <p:spPr>
          <a:xfrm>
            <a:off x="3309619" y="3085152"/>
            <a:ext cx="8856643" cy="3412819"/>
          </a:xfrm>
          <a:prstGeom prst="rect">
            <a:avLst/>
          </a:prstGeom>
        </p:spPr>
      </p:pic>
      <p:grpSp>
        <p:nvGrpSpPr>
          <p:cNvPr id="9" name="组合 8"/>
          <p:cNvGrpSpPr/>
          <p:nvPr/>
        </p:nvGrpSpPr>
        <p:grpSpPr>
          <a:xfrm>
            <a:off x="251519" y="191441"/>
            <a:ext cx="6936681" cy="713508"/>
            <a:chOff x="251519" y="191441"/>
            <a:chExt cx="6936681" cy="713508"/>
          </a:xfrm>
        </p:grpSpPr>
        <p:sp>
          <p:nvSpPr>
            <p:cNvPr id="11" name="标题 1"/>
            <p:cNvSpPr txBox="1"/>
            <p:nvPr/>
          </p:nvSpPr>
          <p:spPr>
            <a:xfrm>
              <a:off x="251519" y="191441"/>
              <a:ext cx="6936681"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领导不在，找人多级审批流程繁琐？</a:t>
              </a:r>
              <a:endParaRPr lang="zh-CN" altLang="en-US" sz="3200" dirty="0">
                <a:sym typeface="+mn-ea"/>
              </a:endParaRPr>
            </a:p>
          </p:txBody>
        </p:sp>
        <p:sp>
          <p:nvSpPr>
            <p:cNvPr id="12" name="矩形 11"/>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3309620" y="1577496"/>
            <a:ext cx="7366258" cy="1320165"/>
            <a:chOff x="6629400" y="2783959"/>
            <a:chExt cx="7130552" cy="1320165"/>
          </a:xfrm>
        </p:grpSpPr>
        <p:sp>
          <p:nvSpPr>
            <p:cNvPr id="14" name="椭圆 13"/>
            <p:cNvSpPr/>
            <p:nvPr/>
          </p:nvSpPr>
          <p:spPr>
            <a:xfrm>
              <a:off x="6629400" y="2909337"/>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
          <p:nvSpPr>
            <p:cNvPr id="15" name="椭圆 14"/>
            <p:cNvSpPr/>
            <p:nvPr/>
          </p:nvSpPr>
          <p:spPr>
            <a:xfrm>
              <a:off x="6629400" y="3665740"/>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dirty="0">
                <a:solidFill>
                  <a:schemeClr val="lt1"/>
                </a:solidFill>
                <a:latin typeface="+mn-ea"/>
              </a:endParaRPr>
            </a:p>
          </p:txBody>
        </p:sp>
        <p:sp>
          <p:nvSpPr>
            <p:cNvPr id="16" name="文本框 15"/>
            <p:cNvSpPr txBox="1"/>
            <p:nvPr/>
          </p:nvSpPr>
          <p:spPr>
            <a:xfrm>
              <a:off x="6914652" y="2783959"/>
              <a:ext cx="6845300" cy="1320165"/>
            </a:xfrm>
            <a:prstGeom prst="rect">
              <a:avLst/>
            </a:prstGeom>
            <a:noFill/>
          </p:spPr>
          <p:txBody>
            <a:bodyPr wrap="none"/>
            <a:lstStyle/>
            <a:p>
              <a:r>
                <a:rPr lang="zh-CN" altLang="en-US" sz="2400" b="1" dirty="0">
                  <a:sym typeface="+mn-ea"/>
                </a:rPr>
                <a:t>所有审批手机提交</a:t>
              </a:r>
              <a:endParaRPr lang="zh-CN" altLang="en-US" sz="2400" b="1" dirty="0">
                <a:sym typeface="+mn-ea"/>
              </a:endParaRPr>
            </a:p>
            <a:p>
              <a:pPr algn="l" fontAlgn="auto">
                <a:lnSpc>
                  <a:spcPct val="100000"/>
                </a:lnSpc>
              </a:pPr>
              <a:endParaRPr lang="en-US" altLang="zh-CN" sz="2400" b="1" dirty="0"/>
            </a:p>
            <a:p>
              <a:r>
                <a:rPr lang="zh-CN" altLang="en-US" sz="2400" b="1" dirty="0"/>
                <a:t>随时随地，不受时间空间限制</a:t>
              </a:r>
              <a:endParaRPr lang="zh-CN" altLang="en-US" sz="2400" b="1" dirty="0"/>
            </a:p>
          </p:txBody>
        </p:sp>
      </p:grpSp>
      <p:grpSp>
        <p:nvGrpSpPr>
          <p:cNvPr id="17" name="组合 16"/>
          <p:cNvGrpSpPr/>
          <p:nvPr/>
        </p:nvGrpSpPr>
        <p:grpSpPr>
          <a:xfrm>
            <a:off x="8055224" y="1577495"/>
            <a:ext cx="4238376" cy="1320165"/>
            <a:chOff x="6629400" y="2783959"/>
            <a:chExt cx="4479676" cy="1320165"/>
          </a:xfrm>
        </p:grpSpPr>
        <p:sp>
          <p:nvSpPr>
            <p:cNvPr id="18" name="椭圆 17"/>
            <p:cNvSpPr/>
            <p:nvPr/>
          </p:nvSpPr>
          <p:spPr>
            <a:xfrm>
              <a:off x="6629400" y="2909337"/>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
          <p:nvSpPr>
            <p:cNvPr id="19" name="椭圆 18"/>
            <p:cNvSpPr/>
            <p:nvPr/>
          </p:nvSpPr>
          <p:spPr>
            <a:xfrm>
              <a:off x="6629400" y="3665740"/>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dirty="0">
                <a:solidFill>
                  <a:schemeClr val="lt1"/>
                </a:solidFill>
                <a:latin typeface="+mn-ea"/>
              </a:endParaRPr>
            </a:p>
          </p:txBody>
        </p:sp>
        <p:sp>
          <p:nvSpPr>
            <p:cNvPr id="20" name="文本框 19"/>
            <p:cNvSpPr txBox="1"/>
            <p:nvPr/>
          </p:nvSpPr>
          <p:spPr>
            <a:xfrm>
              <a:off x="6914652" y="2783959"/>
              <a:ext cx="4194424" cy="1320165"/>
            </a:xfrm>
            <a:prstGeom prst="rect">
              <a:avLst/>
            </a:prstGeom>
            <a:noFill/>
          </p:spPr>
          <p:txBody>
            <a:bodyPr wrap="none"/>
            <a:lstStyle/>
            <a:p>
              <a:r>
                <a:rPr lang="zh-CN" altLang="en-US" sz="2400" b="1" dirty="0">
                  <a:sym typeface="+mn-ea"/>
                </a:rPr>
                <a:t>流程一清二楚、省时省力</a:t>
              </a:r>
              <a:endParaRPr lang="zh-CN" altLang="en-US" sz="2400" b="1" dirty="0">
                <a:sym typeface="+mn-ea"/>
              </a:endParaRPr>
            </a:p>
            <a:p>
              <a:pPr algn="l" fontAlgn="auto">
                <a:lnSpc>
                  <a:spcPct val="100000"/>
                </a:lnSpc>
              </a:pPr>
              <a:endParaRPr lang="en-US" altLang="zh-CN" sz="2400" b="1" dirty="0"/>
            </a:p>
            <a:p>
              <a:r>
                <a:rPr lang="zh-CN" altLang="en-US" sz="2400" b="1" dirty="0"/>
                <a:t>方便数据统计</a:t>
              </a:r>
              <a:endParaRPr lang="zh-CN" altLang="en-US" sz="2400" b="1" dirty="0"/>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14855" y="1633136"/>
            <a:ext cx="8176260" cy="817880"/>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pPr algn="l"/>
            <a:r>
              <a:rPr lang="zh-CN" altLang="en-US" sz="3600" b="1" dirty="0"/>
              <a:t>各种数据收集汇总耗费太多时间和精力？</a:t>
            </a:r>
            <a:endParaRPr lang="en-US" altLang="zh-CN" sz="3600" b="1" dirty="0"/>
          </a:p>
        </p:txBody>
      </p:sp>
      <p:pic>
        <p:nvPicPr>
          <p:cNvPr id="4" name="图片 3" descr="0670112107c9a6d88d60a1d574ef6688_2Q=="/>
          <p:cNvPicPr>
            <a:picLocks noChangeAspect="1"/>
          </p:cNvPicPr>
          <p:nvPr/>
        </p:nvPicPr>
        <p:blipFill>
          <a:blip r:embed="rId1"/>
          <a:stretch>
            <a:fillRect/>
          </a:stretch>
        </p:blipFill>
        <p:spPr>
          <a:xfrm>
            <a:off x="6209665" y="3245485"/>
            <a:ext cx="4953000" cy="3171190"/>
          </a:xfrm>
          <a:prstGeom prst="rect">
            <a:avLst/>
          </a:prstGeom>
        </p:spPr>
      </p:pic>
      <p:pic>
        <p:nvPicPr>
          <p:cNvPr id="5" name="图片 4" descr="b0ae9917ed5afa73689407c68a7b591e_u=2276216784,3514567659&amp;fm=26&amp;gp=0"/>
          <p:cNvPicPr>
            <a:picLocks noChangeAspect="1"/>
          </p:cNvPicPr>
          <p:nvPr/>
        </p:nvPicPr>
        <p:blipFill>
          <a:blip r:embed="rId2"/>
          <a:stretch>
            <a:fillRect/>
          </a:stretch>
        </p:blipFill>
        <p:spPr>
          <a:xfrm>
            <a:off x="833755" y="3245485"/>
            <a:ext cx="4655820" cy="3171190"/>
          </a:xfrm>
          <a:prstGeom prst="rect">
            <a:avLst/>
          </a:prstGeom>
        </p:spPr>
      </p:pic>
      <p:grpSp>
        <p:nvGrpSpPr>
          <p:cNvPr id="6" name="组合 5"/>
          <p:cNvGrpSpPr/>
          <p:nvPr/>
        </p:nvGrpSpPr>
        <p:grpSpPr>
          <a:xfrm>
            <a:off x="251519" y="191441"/>
            <a:ext cx="5640117" cy="713508"/>
            <a:chOff x="251519" y="191441"/>
            <a:chExt cx="5640117" cy="713508"/>
          </a:xfrm>
        </p:grpSpPr>
        <p:sp>
          <p:nvSpPr>
            <p:cNvPr id="7" name="标题 1"/>
            <p:cNvSpPr txBox="1"/>
            <p:nvPr/>
          </p:nvSpPr>
          <p:spPr>
            <a:xfrm>
              <a:off x="251519" y="191441"/>
              <a:ext cx="5640117"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数据上报</a:t>
              </a:r>
              <a:endParaRPr lang="zh-CN" altLang="en-US" sz="3200" dirty="0">
                <a:sym typeface="+mn-ea"/>
              </a:endParaRPr>
            </a:p>
          </p:txBody>
        </p:sp>
        <p:sp>
          <p:nvSpPr>
            <p:cNvPr id="8" name="矩形 7"/>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51790" y="220345"/>
            <a:ext cx="4467225" cy="584835"/>
          </a:xfrm>
          <a:prstGeom prst="rect">
            <a:avLst/>
          </a:prstGeom>
          <a:noFill/>
        </p:spPr>
        <p:txBody>
          <a:bodyPr wrap="none"/>
          <a:lstStyle/>
          <a:p>
            <a:pPr algn="l"/>
            <a:endParaRPr lang="zh-CN" sz="3200" b="1" dirty="0">
              <a:solidFill>
                <a:srgbClr val="FFFFFF"/>
              </a:solidFill>
            </a:endParaRPr>
          </a:p>
        </p:txBody>
      </p:sp>
      <p:sp>
        <p:nvSpPr>
          <p:cNvPr id="14" name="文本框 13"/>
          <p:cNvSpPr txBox="1"/>
          <p:nvPr/>
        </p:nvSpPr>
        <p:spPr>
          <a:xfrm>
            <a:off x="4281805" y="2651760"/>
            <a:ext cx="7604125" cy="922020"/>
          </a:xfrm>
          <a:prstGeom prst="rect">
            <a:avLst/>
          </a:prstGeom>
          <a:noFill/>
        </p:spPr>
        <p:txBody>
          <a:bodyPr wrap="square" rtlCol="0">
            <a:spAutoFit/>
          </a:bodyPr>
          <a:lstStyle/>
          <a:p>
            <a:pPr>
              <a:lnSpc>
                <a:spcPct val="150000"/>
              </a:lnSpc>
            </a:pPr>
            <a:r>
              <a:rPr lang="zh-CN" altLang="en-US" sz="3600" b="1" dirty="0">
                <a:latin typeface="+mn-ea"/>
              </a:rPr>
              <a:t>各种数据一键收集，系统自动汇总</a:t>
            </a:r>
            <a:endParaRPr lang="zh-CN" altLang="en-US" sz="3600" b="1" dirty="0">
              <a:latin typeface="+mn-ea"/>
            </a:endParaRPr>
          </a:p>
        </p:txBody>
      </p:sp>
      <p:grpSp>
        <p:nvGrpSpPr>
          <p:cNvPr id="9" name="组合 8"/>
          <p:cNvGrpSpPr/>
          <p:nvPr/>
        </p:nvGrpSpPr>
        <p:grpSpPr>
          <a:xfrm>
            <a:off x="741045" y="83185"/>
            <a:ext cx="3423920" cy="6690360"/>
            <a:chOff x="717" y="13"/>
            <a:chExt cx="5392" cy="10536"/>
          </a:xfrm>
        </p:grpSpPr>
        <p:pic>
          <p:nvPicPr>
            <p:cNvPr id="2" name="图片 1" descr="Screenshot_2019-07-05-17-12-19-989_net.whty.app.eyu"/>
            <p:cNvPicPr>
              <a:picLocks noChangeAspect="1"/>
            </p:cNvPicPr>
            <p:nvPr/>
          </p:nvPicPr>
          <p:blipFill>
            <a:blip r:embed="rId1"/>
            <a:srcRect t="3939" b="12580"/>
            <a:stretch>
              <a:fillRect/>
            </a:stretch>
          </p:blipFill>
          <p:spPr>
            <a:xfrm>
              <a:off x="1367" y="1640"/>
              <a:ext cx="4093" cy="7406"/>
            </a:xfrm>
            <a:prstGeom prst="rect">
              <a:avLst/>
            </a:prstGeom>
          </p:spPr>
        </p:pic>
        <p:pic>
          <p:nvPicPr>
            <p:cNvPr id="3"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 y="13"/>
              <a:ext cx="5393" cy="10537"/>
            </a:xfrm>
            <a:prstGeom prst="rect">
              <a:avLst/>
            </a:prstGeom>
          </p:spPr>
        </p:pic>
        <p:pic>
          <p:nvPicPr>
            <p:cNvPr id="6" name="图片 5" descr="Screenshot_2019-07-05-17-12-19-989_net.whty.app.eyu"/>
            <p:cNvPicPr>
              <a:picLocks noChangeAspect="1"/>
            </p:cNvPicPr>
            <p:nvPr/>
          </p:nvPicPr>
          <p:blipFill>
            <a:blip r:embed="rId1"/>
            <a:srcRect t="92696"/>
            <a:stretch>
              <a:fillRect/>
            </a:stretch>
          </p:blipFill>
          <p:spPr>
            <a:xfrm>
              <a:off x="1367" y="8241"/>
              <a:ext cx="4093" cy="648"/>
            </a:xfrm>
            <a:prstGeom prst="rect">
              <a:avLst/>
            </a:prstGeom>
          </p:spPr>
        </p:pic>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427220" y="2932430"/>
            <a:ext cx="3338195" cy="645160"/>
          </a:xfrm>
          <a:prstGeom prst="rect">
            <a:avLst/>
          </a:prstGeom>
          <a:noFill/>
        </p:spPr>
        <p:txBody>
          <a:bodyPr wrap="square" rtlCol="0">
            <a:spAutoFit/>
          </a:bodyPr>
          <a:p>
            <a:pPr algn="ctr"/>
            <a:r>
              <a:rPr lang="zh-CN" altLang="en-US" sz="3600" b="1">
                <a:latin typeface="黑体" panose="02010609060101010101" charset="-122"/>
                <a:ea typeface="黑体" panose="02010609060101010101" charset="-122"/>
              </a:rPr>
              <a:t>四：空间建设</a:t>
            </a:r>
            <a:endParaRPr lang="zh-CN" altLang="en-US" sz="3600" b="1">
              <a:latin typeface="黑体" panose="02010609060101010101" charset="-122"/>
              <a:ea typeface="黑体" panose="02010609060101010101" charset="-122"/>
            </a:endParaRPr>
          </a:p>
        </p:txBody>
      </p:sp>
      <p:sp>
        <p:nvSpPr>
          <p:cNvPr id="85" name="矩形 2"/>
          <p:cNvSpPr/>
          <p:nvPr/>
        </p:nvSpPr>
        <p:spPr>
          <a:xfrm>
            <a:off x="-19050" y="5177155"/>
            <a:ext cx="12230100" cy="1707515"/>
          </a:xfrm>
          <a:custGeom>
            <a:avLst/>
            <a:gdLst>
              <a:gd name="connsiteX0" fmla="*/ 0 w 9144000"/>
              <a:gd name="connsiteY0" fmla="*/ 0 h 2283718"/>
              <a:gd name="connsiteX1" fmla="*/ 9144000 w 9144000"/>
              <a:gd name="connsiteY1" fmla="*/ 0 h 2283718"/>
              <a:gd name="connsiteX2" fmla="*/ 9144000 w 9144000"/>
              <a:gd name="connsiteY2" fmla="*/ 2283718 h 2283718"/>
              <a:gd name="connsiteX3" fmla="*/ 0 w 9144000"/>
              <a:gd name="connsiteY3" fmla="*/ 2283718 h 2283718"/>
              <a:gd name="connsiteX4" fmla="*/ 0 w 9144000"/>
              <a:gd name="connsiteY4" fmla="*/ 0 h 2283718"/>
              <a:gd name="connsiteX0-1" fmla="*/ 0 w 9144000"/>
              <a:gd name="connsiteY0-2" fmla="*/ 0 h 2283718"/>
              <a:gd name="connsiteX1-3" fmla="*/ 9144000 w 9144000"/>
              <a:gd name="connsiteY1-4" fmla="*/ 0 h 2283718"/>
              <a:gd name="connsiteX2-5" fmla="*/ 9144000 w 9144000"/>
              <a:gd name="connsiteY2-6" fmla="*/ 2283718 h 2283718"/>
              <a:gd name="connsiteX3-7" fmla="*/ 0 w 9144000"/>
              <a:gd name="connsiteY3-8" fmla="*/ 2283718 h 2283718"/>
              <a:gd name="connsiteX4-9" fmla="*/ 0 w 9144000"/>
              <a:gd name="connsiteY4-10" fmla="*/ 0 h 2283718"/>
              <a:gd name="connsiteX0-11" fmla="*/ 0 w 9144000"/>
              <a:gd name="connsiteY0-12" fmla="*/ 0 h 2283718"/>
              <a:gd name="connsiteX1-13" fmla="*/ 9144000 w 9144000"/>
              <a:gd name="connsiteY1-14" fmla="*/ 0 h 2283718"/>
              <a:gd name="connsiteX2-15" fmla="*/ 9144000 w 9144000"/>
              <a:gd name="connsiteY2-16" fmla="*/ 2283718 h 2283718"/>
              <a:gd name="connsiteX3-17" fmla="*/ 0 w 9144000"/>
              <a:gd name="connsiteY3-18" fmla="*/ 2283718 h 2283718"/>
              <a:gd name="connsiteX4-19" fmla="*/ 0 w 9144000"/>
              <a:gd name="connsiteY4-20" fmla="*/ 0 h 2283718"/>
              <a:gd name="connsiteX0-21" fmla="*/ 0 w 9144000"/>
              <a:gd name="connsiteY0-22" fmla="*/ 0 h 2283718"/>
              <a:gd name="connsiteX1-23" fmla="*/ 9144000 w 9144000"/>
              <a:gd name="connsiteY1-24" fmla="*/ 0 h 2283718"/>
              <a:gd name="connsiteX2-25" fmla="*/ 9144000 w 9144000"/>
              <a:gd name="connsiteY2-26" fmla="*/ 2283718 h 2283718"/>
              <a:gd name="connsiteX3-27" fmla="*/ 0 w 9144000"/>
              <a:gd name="connsiteY3-28" fmla="*/ 2283718 h 2283718"/>
              <a:gd name="connsiteX4-29" fmla="*/ 0 w 9144000"/>
              <a:gd name="connsiteY4-30" fmla="*/ 0 h 228371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2283718">
                <a:moveTo>
                  <a:pt x="0" y="0"/>
                </a:moveTo>
                <a:cubicBezTo>
                  <a:pt x="3136232" y="577516"/>
                  <a:pt x="6128084" y="673768"/>
                  <a:pt x="9144000" y="0"/>
                </a:cubicBezTo>
                <a:lnTo>
                  <a:pt x="9144000" y="2283718"/>
                </a:lnTo>
                <a:lnTo>
                  <a:pt x="0" y="2283718"/>
                </a:lnTo>
                <a:lnTo>
                  <a:pt x="0" y="0"/>
                </a:lnTo>
                <a:close/>
              </a:path>
            </a:pathLst>
          </a:custGeom>
          <a:solidFill>
            <a:srgbClr val="D73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51519" y="1155065"/>
            <a:ext cx="9283065" cy="973455"/>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pPr algn="l"/>
            <a:r>
              <a:rPr lang="zh-CN" altLang="en-US" sz="2800" b="1" dirty="0">
                <a:solidFill>
                  <a:srgbClr val="D73E4A"/>
                </a:solidFill>
              </a:rPr>
              <a:t>痛点一：</a:t>
            </a:r>
            <a:r>
              <a:rPr lang="zh-CN" altLang="en-US" sz="2800" b="1" dirty="0"/>
              <a:t>信息化考核</a:t>
            </a:r>
            <a:r>
              <a:rPr lang="zh-CN" altLang="en-US" sz="2400" b="1" dirty="0"/>
              <a:t>越来越</a:t>
            </a:r>
            <a:r>
              <a:rPr lang="zh-CN" altLang="en-US" sz="2800" b="1" dirty="0"/>
              <a:t>多，想要便捷实现空间建设？</a:t>
            </a:r>
            <a:endParaRPr lang="zh-CN" altLang="en-US" sz="2800" b="1" dirty="0"/>
          </a:p>
          <a:p>
            <a:pPr algn="l"/>
            <a:r>
              <a:rPr lang="zh-CN" altLang="en-US" sz="2800" b="1" dirty="0">
                <a:solidFill>
                  <a:srgbClr val="D73E4A"/>
                </a:solidFill>
              </a:rPr>
              <a:t>痛点二：</a:t>
            </a:r>
            <a:r>
              <a:rPr lang="zh-CN" altLang="en-US" sz="2800" b="1" dirty="0"/>
              <a:t>为什么别的老师在花很大精力搞空间建设？</a:t>
            </a:r>
            <a:endParaRPr lang="zh-CN" altLang="en-US" sz="2800" b="1" dirty="0"/>
          </a:p>
          <a:p>
            <a:pPr algn="l"/>
            <a:endParaRPr lang="zh-CN" altLang="en-US" sz="2000" b="1" dirty="0"/>
          </a:p>
          <a:p>
            <a:pPr algn="l"/>
            <a:endParaRPr lang="zh-CN" altLang="en-US" sz="2000" b="1" dirty="0"/>
          </a:p>
          <a:p>
            <a:pPr algn="l"/>
            <a:endParaRPr lang="zh-CN" altLang="en-US" sz="2000" b="1" dirty="0"/>
          </a:p>
          <a:p>
            <a:pPr algn="l"/>
            <a:endParaRPr lang="zh-CN" altLang="en-US" sz="2000" b="1" dirty="0"/>
          </a:p>
          <a:p>
            <a:pPr algn="l"/>
            <a:endParaRPr lang="zh-CN" altLang="en-US" sz="2000" b="1" dirty="0"/>
          </a:p>
        </p:txBody>
      </p:sp>
      <p:pic>
        <p:nvPicPr>
          <p:cNvPr id="6" name="图片 5"/>
          <p:cNvPicPr>
            <a:picLocks noChangeAspect="1"/>
          </p:cNvPicPr>
          <p:nvPr/>
        </p:nvPicPr>
        <p:blipFill>
          <a:blip r:embed="rId1"/>
          <a:stretch>
            <a:fillRect/>
          </a:stretch>
        </p:blipFill>
        <p:spPr>
          <a:xfrm>
            <a:off x="6109335" y="2385060"/>
            <a:ext cx="4883150" cy="3662045"/>
          </a:xfrm>
          <a:prstGeom prst="rect">
            <a:avLst/>
          </a:prstGeom>
        </p:spPr>
      </p:pic>
      <p:pic>
        <p:nvPicPr>
          <p:cNvPr id="7" name="图片 6"/>
          <p:cNvPicPr>
            <a:picLocks noChangeAspect="1"/>
          </p:cNvPicPr>
          <p:nvPr/>
        </p:nvPicPr>
        <p:blipFill>
          <a:blip r:embed="rId2"/>
          <a:srcRect l="13632" r="13845"/>
          <a:stretch>
            <a:fillRect/>
          </a:stretch>
        </p:blipFill>
        <p:spPr>
          <a:xfrm>
            <a:off x="474883" y="2385060"/>
            <a:ext cx="5306060" cy="3611245"/>
          </a:xfrm>
          <a:prstGeom prst="rect">
            <a:avLst/>
          </a:prstGeom>
        </p:spPr>
      </p:pic>
      <p:grpSp>
        <p:nvGrpSpPr>
          <p:cNvPr id="4" name="组合 3"/>
          <p:cNvGrpSpPr/>
          <p:nvPr/>
        </p:nvGrpSpPr>
        <p:grpSpPr>
          <a:xfrm>
            <a:off x="251519" y="191441"/>
            <a:ext cx="5640117" cy="713508"/>
            <a:chOff x="251519" y="191441"/>
            <a:chExt cx="5640117" cy="713508"/>
          </a:xfrm>
        </p:grpSpPr>
        <p:sp>
          <p:nvSpPr>
            <p:cNvPr id="8" name="标题 1"/>
            <p:cNvSpPr txBox="1"/>
            <p:nvPr/>
          </p:nvSpPr>
          <p:spPr>
            <a:xfrm>
              <a:off x="251519" y="191441"/>
              <a:ext cx="5640117"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教师空间 </a:t>
              </a:r>
              <a:endParaRPr lang="zh-CN" altLang="en-US" sz="3200" dirty="0">
                <a:sym typeface="+mn-ea"/>
              </a:endParaRPr>
            </a:p>
          </p:txBody>
        </p:sp>
        <p:sp>
          <p:nvSpPr>
            <p:cNvPr id="9" name="矩形 8"/>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p:cNvPicPr>
          <p:nvPr/>
        </p:nvPicPr>
        <p:blipFill>
          <a:blip r:embed="rId1"/>
          <a:stretch>
            <a:fillRect/>
          </a:stretch>
        </p:blipFill>
        <p:spPr>
          <a:xfrm>
            <a:off x="-152398" y="1547599"/>
            <a:ext cx="6973220" cy="4844372"/>
          </a:xfrm>
          <a:prstGeom prst="rect">
            <a:avLst/>
          </a:prstGeom>
        </p:spPr>
      </p:pic>
      <p:pic>
        <p:nvPicPr>
          <p:cNvPr id="3" name="图片 2"/>
          <p:cNvPicPr>
            <a:picLocks noChangeAspect="1"/>
          </p:cNvPicPr>
          <p:nvPr/>
        </p:nvPicPr>
        <p:blipFill>
          <a:blip r:embed="rId2"/>
          <a:srcRect l="20575" r="22003" b="37601"/>
          <a:stretch>
            <a:fillRect/>
          </a:stretch>
        </p:blipFill>
        <p:spPr>
          <a:xfrm>
            <a:off x="547017" y="1930335"/>
            <a:ext cx="5603729" cy="3432299"/>
          </a:xfrm>
          <a:prstGeom prst="rect">
            <a:avLst/>
          </a:prstGeom>
        </p:spPr>
      </p:pic>
      <p:grpSp>
        <p:nvGrpSpPr>
          <p:cNvPr id="6" name="组合 5"/>
          <p:cNvGrpSpPr/>
          <p:nvPr/>
        </p:nvGrpSpPr>
        <p:grpSpPr>
          <a:xfrm>
            <a:off x="5702936" y="2178231"/>
            <a:ext cx="2503805" cy="3896240"/>
            <a:chOff x="7691" y="1616"/>
            <a:chExt cx="5406" cy="8412"/>
          </a:xfrm>
        </p:grpSpPr>
        <p:pic>
          <p:nvPicPr>
            <p:cNvPr id="10" name="图片 9"/>
            <p:cNvPicPr/>
            <p:nvPr/>
          </p:nvPicPr>
          <p:blipFill>
            <a:blip r:embed="rId3"/>
            <a:stretch>
              <a:fillRect/>
            </a:stretch>
          </p:blipFill>
          <p:spPr>
            <a:xfrm>
              <a:off x="7691" y="1616"/>
              <a:ext cx="5406" cy="8412"/>
            </a:xfrm>
            <a:prstGeom prst="rect">
              <a:avLst/>
            </a:prstGeom>
          </p:spPr>
        </p:pic>
        <p:pic>
          <p:nvPicPr>
            <p:cNvPr id="4" name="图片 3" descr="0f22c0161d2ee4e1a1dffc10157ab0ec"/>
            <p:cNvPicPr>
              <a:picLocks noChangeAspect="1"/>
            </p:cNvPicPr>
            <p:nvPr/>
          </p:nvPicPr>
          <p:blipFill>
            <a:blip r:embed="rId4"/>
            <a:stretch>
              <a:fillRect/>
            </a:stretch>
          </p:blipFill>
          <p:spPr>
            <a:xfrm>
              <a:off x="8722" y="2848"/>
              <a:ext cx="3345" cy="5948"/>
            </a:xfrm>
            <a:prstGeom prst="rect">
              <a:avLst/>
            </a:prstGeom>
          </p:spPr>
        </p:pic>
      </p:grpSp>
      <p:sp>
        <p:nvSpPr>
          <p:cNvPr id="12" name="标题 1"/>
          <p:cNvSpPr txBox="1"/>
          <p:nvPr/>
        </p:nvSpPr>
        <p:spPr>
          <a:xfrm>
            <a:off x="251519" y="191441"/>
            <a:ext cx="5640117"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如何解决教师空间建设的问题？</a:t>
            </a:r>
            <a:endParaRPr lang="zh-CN" altLang="en-US" sz="3200" dirty="0">
              <a:sym typeface="+mn-ea"/>
            </a:endParaRPr>
          </a:p>
        </p:txBody>
      </p:sp>
      <p:sp>
        <p:nvSpPr>
          <p:cNvPr id="13" name="矩形 12"/>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7927340" y="2986403"/>
            <a:ext cx="7130552" cy="1320165"/>
            <a:chOff x="6629400" y="2783959"/>
            <a:chExt cx="7130552" cy="1320165"/>
          </a:xfrm>
        </p:grpSpPr>
        <p:sp>
          <p:nvSpPr>
            <p:cNvPr id="15" name="椭圆 14"/>
            <p:cNvSpPr/>
            <p:nvPr/>
          </p:nvSpPr>
          <p:spPr>
            <a:xfrm>
              <a:off x="6629400" y="2909337"/>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
          <p:nvSpPr>
            <p:cNvPr id="16" name="椭圆 15"/>
            <p:cNvSpPr/>
            <p:nvPr/>
          </p:nvSpPr>
          <p:spPr>
            <a:xfrm>
              <a:off x="6629400" y="3754640"/>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dirty="0">
                <a:solidFill>
                  <a:schemeClr val="lt1"/>
                </a:solidFill>
                <a:latin typeface="+mn-ea"/>
              </a:endParaRPr>
            </a:p>
          </p:txBody>
        </p:sp>
        <p:sp>
          <p:nvSpPr>
            <p:cNvPr id="17" name="文本框 16"/>
            <p:cNvSpPr txBox="1"/>
            <p:nvPr/>
          </p:nvSpPr>
          <p:spPr>
            <a:xfrm>
              <a:off x="6914652" y="2783959"/>
              <a:ext cx="6845300" cy="1320165"/>
            </a:xfrm>
            <a:prstGeom prst="rect">
              <a:avLst/>
            </a:prstGeom>
            <a:noFill/>
          </p:spPr>
          <p:txBody>
            <a:bodyPr wrap="none"/>
            <a:lstStyle/>
            <a:p>
              <a:r>
                <a:rPr lang="zh-CN" altLang="en-US" sz="2600" b="1" dirty="0">
                  <a:sym typeface="+mn-ea"/>
                </a:rPr>
                <a:t>通过手机便捷装扮</a:t>
              </a:r>
              <a:endParaRPr lang="zh-CN" altLang="en-US" sz="2600" b="1" dirty="0">
                <a:sym typeface="+mn-ea"/>
              </a:endParaRPr>
            </a:p>
            <a:p>
              <a:pPr algn="l" fontAlgn="auto">
                <a:lnSpc>
                  <a:spcPct val="100000"/>
                </a:lnSpc>
              </a:pPr>
              <a:endParaRPr lang="en-US" altLang="zh-CN" sz="2600" b="1" dirty="0"/>
            </a:p>
            <a:p>
              <a:r>
                <a:rPr lang="zh-CN" altLang="en-US" sz="2600" b="1" dirty="0"/>
                <a:t>参与空间“评优评先”</a:t>
              </a:r>
              <a:endParaRPr lang="zh-CN" altLang="en-US" sz="2600" b="1" dirty="0"/>
            </a:p>
            <a:p>
              <a:r>
                <a:rPr lang="zh-CN" altLang="en-US" sz="2600" b="1" dirty="0"/>
                <a:t>实现职业生涯“弯道超车”</a:t>
              </a:r>
              <a:endParaRPr lang="zh-CN" altLang="en-US" sz="2600" b="1" dirty="0"/>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6161" y="1327150"/>
            <a:ext cx="8176260" cy="1890395"/>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pPr algn="l"/>
            <a:r>
              <a:rPr lang="zh-CN" altLang="en-US" sz="2800" b="1" dirty="0">
                <a:solidFill>
                  <a:srgbClr val="D73E4A"/>
                </a:solidFill>
              </a:rPr>
              <a:t>痛点一：</a:t>
            </a:r>
            <a:r>
              <a:rPr lang="zh-CN" altLang="en-US" sz="2800" b="1" dirty="0"/>
              <a:t>校园网站维护成本高</a:t>
            </a:r>
            <a:endParaRPr lang="zh-CN" altLang="en-US" sz="2800" b="1" dirty="0"/>
          </a:p>
          <a:p>
            <a:pPr algn="l"/>
            <a:r>
              <a:rPr lang="zh-CN" altLang="en-US" sz="2800" b="1" dirty="0">
                <a:solidFill>
                  <a:srgbClr val="D73E4A"/>
                </a:solidFill>
              </a:rPr>
              <a:t>痛点二：</a:t>
            </a:r>
            <a:r>
              <a:rPr lang="zh-CN" altLang="en-US" sz="2800" b="1" dirty="0"/>
              <a:t>网站易被攻击、挂马酿成事故</a:t>
            </a:r>
            <a:endParaRPr lang="zh-CN" altLang="en-US" sz="2800" b="1" dirty="0"/>
          </a:p>
          <a:p>
            <a:pPr algn="l"/>
            <a:r>
              <a:rPr lang="zh-CN" altLang="en-US" sz="2800" b="1" dirty="0">
                <a:solidFill>
                  <a:srgbClr val="D73E4A"/>
                </a:solidFill>
              </a:rPr>
              <a:t>痛点三：</a:t>
            </a:r>
            <a:r>
              <a:rPr lang="zh-CN" altLang="en-US" sz="2800" b="1" dirty="0"/>
              <a:t>上级安全检查关停流程繁琐</a:t>
            </a:r>
            <a:endParaRPr lang="zh-CN" altLang="en-US" sz="2800" b="1" dirty="0"/>
          </a:p>
          <a:p>
            <a:pPr algn="l"/>
            <a:endParaRPr lang="zh-CN" altLang="en-US" sz="2800" b="1" dirty="0"/>
          </a:p>
          <a:p>
            <a:pPr algn="l"/>
            <a:endParaRPr lang="zh-CN" altLang="en-US" sz="2800" b="1" dirty="0"/>
          </a:p>
          <a:p>
            <a:pPr algn="l"/>
            <a:endParaRPr lang="zh-CN" altLang="en-US" sz="2800" b="1" dirty="0"/>
          </a:p>
          <a:p>
            <a:pPr algn="l"/>
            <a:endParaRPr lang="zh-CN" altLang="en-US" sz="2800" b="1" dirty="0"/>
          </a:p>
        </p:txBody>
      </p:sp>
      <p:sp>
        <p:nvSpPr>
          <p:cNvPr id="3" name="文本框 2"/>
          <p:cNvSpPr txBox="1"/>
          <p:nvPr/>
        </p:nvSpPr>
        <p:spPr>
          <a:xfrm>
            <a:off x="3018155" y="-2666365"/>
            <a:ext cx="1767205" cy="768350"/>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r>
              <a:rPr lang="zh-CN" sz="3200" b="1"/>
              <a:t>学校空间</a:t>
            </a:r>
            <a:endParaRPr lang="zh-CN" sz="3200" b="1"/>
          </a:p>
        </p:txBody>
      </p:sp>
      <p:pic>
        <p:nvPicPr>
          <p:cNvPr id="4" name="图片 3" descr="企业微信截图_15623177132030(1)"/>
          <p:cNvPicPr>
            <a:picLocks noChangeAspect="1"/>
          </p:cNvPicPr>
          <p:nvPr/>
        </p:nvPicPr>
        <p:blipFill>
          <a:blip r:embed="rId1"/>
          <a:srcRect r="1989"/>
          <a:stretch>
            <a:fillRect/>
          </a:stretch>
        </p:blipFill>
        <p:spPr>
          <a:xfrm>
            <a:off x="671195" y="3217545"/>
            <a:ext cx="5026660" cy="2776855"/>
          </a:xfrm>
          <a:prstGeom prst="rect">
            <a:avLst/>
          </a:prstGeom>
        </p:spPr>
      </p:pic>
      <p:pic>
        <p:nvPicPr>
          <p:cNvPr id="5" name="图片 4" descr="b62c13c1cfe807212f8cf85ca7697595_2Q=="/>
          <p:cNvPicPr>
            <a:picLocks noChangeAspect="1"/>
          </p:cNvPicPr>
          <p:nvPr/>
        </p:nvPicPr>
        <p:blipFill>
          <a:blip r:embed="rId2"/>
          <a:stretch>
            <a:fillRect/>
          </a:stretch>
        </p:blipFill>
        <p:spPr>
          <a:xfrm>
            <a:off x="5915025" y="3217545"/>
            <a:ext cx="5753735" cy="2776855"/>
          </a:xfrm>
          <a:prstGeom prst="rect">
            <a:avLst/>
          </a:prstGeom>
        </p:spPr>
      </p:pic>
      <p:grpSp>
        <p:nvGrpSpPr>
          <p:cNvPr id="9" name="组合 8"/>
          <p:cNvGrpSpPr/>
          <p:nvPr/>
        </p:nvGrpSpPr>
        <p:grpSpPr>
          <a:xfrm>
            <a:off x="251519" y="191441"/>
            <a:ext cx="5640117" cy="713508"/>
            <a:chOff x="251519" y="191441"/>
            <a:chExt cx="5640117" cy="713508"/>
          </a:xfrm>
        </p:grpSpPr>
        <p:sp>
          <p:nvSpPr>
            <p:cNvPr id="10" name="标题 1"/>
            <p:cNvSpPr txBox="1"/>
            <p:nvPr/>
          </p:nvSpPr>
          <p:spPr>
            <a:xfrm>
              <a:off x="251519" y="191441"/>
              <a:ext cx="5640117"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学校空间</a:t>
              </a:r>
              <a:endParaRPr lang="zh-CN" altLang="en-US" sz="3200" dirty="0">
                <a:sym typeface="+mn-ea"/>
              </a:endParaRPr>
            </a:p>
          </p:txBody>
        </p:sp>
        <p:sp>
          <p:nvSpPr>
            <p:cNvPr id="11" name="矩形 10"/>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p:cNvPicPr>
          <p:nvPr/>
        </p:nvPicPr>
        <p:blipFill>
          <a:blip r:embed="rId1"/>
          <a:stretch>
            <a:fillRect/>
          </a:stretch>
        </p:blipFill>
        <p:spPr>
          <a:xfrm>
            <a:off x="23565" y="1223298"/>
            <a:ext cx="7690980" cy="5342675"/>
          </a:xfrm>
          <a:prstGeom prst="rect">
            <a:avLst/>
          </a:prstGeom>
        </p:spPr>
      </p:pic>
      <p:pic>
        <p:nvPicPr>
          <p:cNvPr id="4" name="图片 3" descr="企业微信截图_15623178935815(1)"/>
          <p:cNvPicPr>
            <a:picLocks noChangeAspect="1"/>
          </p:cNvPicPr>
          <p:nvPr/>
        </p:nvPicPr>
        <p:blipFill>
          <a:blip r:embed="rId2"/>
          <a:stretch>
            <a:fillRect/>
          </a:stretch>
        </p:blipFill>
        <p:spPr>
          <a:xfrm>
            <a:off x="812800" y="1678305"/>
            <a:ext cx="6135370" cy="3822065"/>
          </a:xfrm>
          <a:prstGeom prst="rect">
            <a:avLst/>
          </a:prstGeom>
        </p:spPr>
      </p:pic>
      <p:grpSp>
        <p:nvGrpSpPr>
          <p:cNvPr id="9" name="组合 8"/>
          <p:cNvGrpSpPr/>
          <p:nvPr/>
        </p:nvGrpSpPr>
        <p:grpSpPr>
          <a:xfrm>
            <a:off x="251519" y="191441"/>
            <a:ext cx="5640117" cy="713508"/>
            <a:chOff x="251519" y="191441"/>
            <a:chExt cx="5640117" cy="713508"/>
          </a:xfrm>
        </p:grpSpPr>
        <p:sp>
          <p:nvSpPr>
            <p:cNvPr id="10" name="标题 1"/>
            <p:cNvSpPr txBox="1"/>
            <p:nvPr/>
          </p:nvSpPr>
          <p:spPr>
            <a:xfrm>
              <a:off x="251519" y="191441"/>
              <a:ext cx="5640117"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lang="zh-CN" altLang="en-US" sz="3200" dirty="0">
                  <a:sym typeface="+mn-ea"/>
                </a:rPr>
                <a:t>如何解决学校官网建设的问题？</a:t>
              </a:r>
              <a:endParaRPr lang="zh-CN" altLang="en-US" sz="3200" dirty="0">
                <a:sym typeface="+mn-ea"/>
              </a:endParaRPr>
            </a:p>
          </p:txBody>
        </p:sp>
        <p:sp>
          <p:nvSpPr>
            <p:cNvPr id="11" name="矩形 10"/>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7657893" y="2574470"/>
            <a:ext cx="7134183" cy="1915506"/>
            <a:chOff x="6625769" y="2783959"/>
            <a:chExt cx="7134183" cy="1915506"/>
          </a:xfrm>
        </p:grpSpPr>
        <p:sp>
          <p:nvSpPr>
            <p:cNvPr id="13" name="椭圆 12"/>
            <p:cNvSpPr/>
            <p:nvPr/>
          </p:nvSpPr>
          <p:spPr>
            <a:xfrm>
              <a:off x="6629400" y="2909337"/>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
          <p:nvSpPr>
            <p:cNvPr id="14" name="椭圆 13"/>
            <p:cNvSpPr/>
            <p:nvPr/>
          </p:nvSpPr>
          <p:spPr>
            <a:xfrm>
              <a:off x="6629400" y="3754640"/>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dirty="0">
                <a:solidFill>
                  <a:schemeClr val="lt1"/>
                </a:solidFill>
                <a:latin typeface="+mn-ea"/>
              </a:endParaRPr>
            </a:p>
          </p:txBody>
        </p:sp>
        <p:sp>
          <p:nvSpPr>
            <p:cNvPr id="15" name="文本框 14"/>
            <p:cNvSpPr txBox="1"/>
            <p:nvPr/>
          </p:nvSpPr>
          <p:spPr>
            <a:xfrm>
              <a:off x="6914652" y="2783959"/>
              <a:ext cx="6845300" cy="1320165"/>
            </a:xfrm>
            <a:prstGeom prst="rect">
              <a:avLst/>
            </a:prstGeom>
            <a:noFill/>
          </p:spPr>
          <p:txBody>
            <a:bodyPr wrap="none"/>
            <a:lstStyle/>
            <a:p>
              <a:r>
                <a:rPr lang="zh-CN" altLang="en-US" sz="2600" b="1" dirty="0">
                  <a:sym typeface="+mn-ea"/>
                </a:rPr>
                <a:t>免费开通成本低</a:t>
              </a:r>
              <a:endParaRPr lang="zh-CN" altLang="en-US" sz="2600" b="1" dirty="0">
                <a:sym typeface="+mn-ea"/>
              </a:endParaRPr>
            </a:p>
            <a:p>
              <a:pPr algn="l" fontAlgn="auto">
                <a:lnSpc>
                  <a:spcPct val="100000"/>
                </a:lnSpc>
              </a:pPr>
              <a:endParaRPr lang="en-US" altLang="zh-CN" sz="2600" b="1" dirty="0"/>
            </a:p>
            <a:p>
              <a:r>
                <a:rPr lang="zh-CN" altLang="en-US" sz="2600" b="1" dirty="0"/>
                <a:t>企业运维安全可控</a:t>
              </a:r>
              <a:endParaRPr lang="zh-CN" altLang="en-US" sz="2600" b="1" dirty="0"/>
            </a:p>
            <a:p>
              <a:endParaRPr lang="en-US" altLang="zh-CN" sz="2600" b="1" dirty="0"/>
            </a:p>
            <a:p>
              <a:r>
                <a:rPr lang="zh-CN" altLang="en-US" sz="2600" b="1" dirty="0"/>
                <a:t>上级平台统一管理省心省力</a:t>
              </a:r>
              <a:endParaRPr lang="zh-CN" altLang="en-US" sz="2600" b="1" dirty="0"/>
            </a:p>
            <a:p>
              <a:endParaRPr lang="zh-CN" altLang="en-US" sz="2600" b="1" dirty="0"/>
            </a:p>
          </p:txBody>
        </p:sp>
        <p:sp>
          <p:nvSpPr>
            <p:cNvPr id="16" name="椭圆 15"/>
            <p:cNvSpPr/>
            <p:nvPr/>
          </p:nvSpPr>
          <p:spPr>
            <a:xfrm>
              <a:off x="6625769" y="4490413"/>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dirty="0">
                <a:solidFill>
                  <a:schemeClr val="lt1"/>
                </a:solidFill>
                <a:latin typeface="+mn-ea"/>
              </a:endParaRPr>
            </a:p>
          </p:txBody>
        </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500245" y="2810510"/>
            <a:ext cx="3190875" cy="645160"/>
          </a:xfrm>
          <a:prstGeom prst="rect">
            <a:avLst/>
          </a:prstGeom>
          <a:noFill/>
        </p:spPr>
        <p:txBody>
          <a:bodyPr wrap="square" rtlCol="0">
            <a:spAutoFit/>
          </a:bodyPr>
          <a:p>
            <a:pPr algn="ctr"/>
            <a:r>
              <a:rPr lang="zh-CN" altLang="en-US" sz="3600" b="1">
                <a:latin typeface="黑体" panose="02010609060101010101" charset="-122"/>
                <a:ea typeface="黑体" panose="02010609060101010101" charset="-122"/>
              </a:rPr>
              <a:t>五：教师研修</a:t>
            </a:r>
            <a:endParaRPr lang="zh-CN" altLang="en-US" sz="3600" b="1">
              <a:latin typeface="黑体" panose="02010609060101010101" charset="-122"/>
              <a:ea typeface="黑体" panose="02010609060101010101" charset="-122"/>
            </a:endParaRPr>
          </a:p>
        </p:txBody>
      </p:sp>
      <p:sp>
        <p:nvSpPr>
          <p:cNvPr id="85" name="矩形 2"/>
          <p:cNvSpPr/>
          <p:nvPr/>
        </p:nvSpPr>
        <p:spPr>
          <a:xfrm>
            <a:off x="-19050" y="5177155"/>
            <a:ext cx="12230100" cy="1707515"/>
          </a:xfrm>
          <a:custGeom>
            <a:avLst/>
            <a:gdLst>
              <a:gd name="connsiteX0" fmla="*/ 0 w 9144000"/>
              <a:gd name="connsiteY0" fmla="*/ 0 h 2283718"/>
              <a:gd name="connsiteX1" fmla="*/ 9144000 w 9144000"/>
              <a:gd name="connsiteY1" fmla="*/ 0 h 2283718"/>
              <a:gd name="connsiteX2" fmla="*/ 9144000 w 9144000"/>
              <a:gd name="connsiteY2" fmla="*/ 2283718 h 2283718"/>
              <a:gd name="connsiteX3" fmla="*/ 0 w 9144000"/>
              <a:gd name="connsiteY3" fmla="*/ 2283718 h 2283718"/>
              <a:gd name="connsiteX4" fmla="*/ 0 w 9144000"/>
              <a:gd name="connsiteY4" fmla="*/ 0 h 2283718"/>
              <a:gd name="connsiteX0-1" fmla="*/ 0 w 9144000"/>
              <a:gd name="connsiteY0-2" fmla="*/ 0 h 2283718"/>
              <a:gd name="connsiteX1-3" fmla="*/ 9144000 w 9144000"/>
              <a:gd name="connsiteY1-4" fmla="*/ 0 h 2283718"/>
              <a:gd name="connsiteX2-5" fmla="*/ 9144000 w 9144000"/>
              <a:gd name="connsiteY2-6" fmla="*/ 2283718 h 2283718"/>
              <a:gd name="connsiteX3-7" fmla="*/ 0 w 9144000"/>
              <a:gd name="connsiteY3-8" fmla="*/ 2283718 h 2283718"/>
              <a:gd name="connsiteX4-9" fmla="*/ 0 w 9144000"/>
              <a:gd name="connsiteY4-10" fmla="*/ 0 h 2283718"/>
              <a:gd name="connsiteX0-11" fmla="*/ 0 w 9144000"/>
              <a:gd name="connsiteY0-12" fmla="*/ 0 h 2283718"/>
              <a:gd name="connsiteX1-13" fmla="*/ 9144000 w 9144000"/>
              <a:gd name="connsiteY1-14" fmla="*/ 0 h 2283718"/>
              <a:gd name="connsiteX2-15" fmla="*/ 9144000 w 9144000"/>
              <a:gd name="connsiteY2-16" fmla="*/ 2283718 h 2283718"/>
              <a:gd name="connsiteX3-17" fmla="*/ 0 w 9144000"/>
              <a:gd name="connsiteY3-18" fmla="*/ 2283718 h 2283718"/>
              <a:gd name="connsiteX4-19" fmla="*/ 0 w 9144000"/>
              <a:gd name="connsiteY4-20" fmla="*/ 0 h 2283718"/>
              <a:gd name="connsiteX0-21" fmla="*/ 0 w 9144000"/>
              <a:gd name="connsiteY0-22" fmla="*/ 0 h 2283718"/>
              <a:gd name="connsiteX1-23" fmla="*/ 9144000 w 9144000"/>
              <a:gd name="connsiteY1-24" fmla="*/ 0 h 2283718"/>
              <a:gd name="connsiteX2-25" fmla="*/ 9144000 w 9144000"/>
              <a:gd name="connsiteY2-26" fmla="*/ 2283718 h 2283718"/>
              <a:gd name="connsiteX3-27" fmla="*/ 0 w 9144000"/>
              <a:gd name="connsiteY3-28" fmla="*/ 2283718 h 2283718"/>
              <a:gd name="connsiteX4-29" fmla="*/ 0 w 9144000"/>
              <a:gd name="connsiteY4-30" fmla="*/ 0 h 228371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2283718">
                <a:moveTo>
                  <a:pt x="0" y="0"/>
                </a:moveTo>
                <a:cubicBezTo>
                  <a:pt x="3136232" y="577516"/>
                  <a:pt x="6128084" y="673768"/>
                  <a:pt x="9144000" y="0"/>
                </a:cubicBezTo>
                <a:lnTo>
                  <a:pt x="9144000" y="2283718"/>
                </a:lnTo>
                <a:lnTo>
                  <a:pt x="0" y="2283718"/>
                </a:lnTo>
                <a:lnTo>
                  <a:pt x="0" y="0"/>
                </a:lnTo>
                <a:close/>
              </a:path>
            </a:pathLst>
          </a:custGeom>
          <a:solidFill>
            <a:srgbClr val="D73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椭圆 35"/>
          <p:cNvSpPr/>
          <p:nvPr/>
        </p:nvSpPr>
        <p:spPr>
          <a:xfrm>
            <a:off x="7143618" y="3762987"/>
            <a:ext cx="617193" cy="617193"/>
          </a:xfrm>
          <a:prstGeom prst="ellipse">
            <a:avLst/>
          </a:prstGeom>
          <a:solidFill>
            <a:srgbClr val="D73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C00000"/>
              </a:solidFill>
            </a:endParaRPr>
          </a:p>
        </p:txBody>
      </p:sp>
      <p:sp>
        <p:nvSpPr>
          <p:cNvPr id="2" name="椭圆 1"/>
          <p:cNvSpPr/>
          <p:nvPr/>
        </p:nvSpPr>
        <p:spPr>
          <a:xfrm>
            <a:off x="7143618" y="1835676"/>
            <a:ext cx="617193" cy="617193"/>
          </a:xfrm>
          <a:prstGeom prst="ellipse">
            <a:avLst/>
          </a:prstGeom>
          <a:solidFill>
            <a:srgbClr val="D73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C00000"/>
              </a:solidFill>
            </a:endParaRPr>
          </a:p>
        </p:txBody>
      </p:sp>
      <p:grpSp>
        <p:nvGrpSpPr>
          <p:cNvPr id="6" name="组合 5"/>
          <p:cNvGrpSpPr/>
          <p:nvPr/>
        </p:nvGrpSpPr>
        <p:grpSpPr>
          <a:xfrm>
            <a:off x="0" y="0"/>
            <a:ext cx="7489861" cy="6858001"/>
            <a:chOff x="-139959" y="0"/>
            <a:chExt cx="7849455" cy="6858001"/>
          </a:xfrm>
        </p:grpSpPr>
        <p:sp>
          <p:nvSpPr>
            <p:cNvPr id="5" name="矩形 4"/>
            <p:cNvSpPr/>
            <p:nvPr/>
          </p:nvSpPr>
          <p:spPr>
            <a:xfrm>
              <a:off x="-139959" y="1"/>
              <a:ext cx="1427583" cy="6858000"/>
            </a:xfrm>
            <a:prstGeom prst="rect">
              <a:avLst/>
            </a:prstGeom>
            <a:solidFill>
              <a:srgbClr val="FEF7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3"/>
            <p:cNvSpPr/>
            <p:nvPr/>
          </p:nvSpPr>
          <p:spPr>
            <a:xfrm>
              <a:off x="143999" y="0"/>
              <a:ext cx="7565497" cy="6858000"/>
            </a:xfrm>
            <a:custGeom>
              <a:avLst/>
              <a:gdLst>
                <a:gd name="connsiteX0" fmla="*/ 0 w 5822148"/>
                <a:gd name="connsiteY0" fmla="*/ 0 h 5143500"/>
                <a:gd name="connsiteX1" fmla="*/ 5822148 w 5822148"/>
                <a:gd name="connsiteY1" fmla="*/ 0 h 5143500"/>
                <a:gd name="connsiteX2" fmla="*/ 5822148 w 5822148"/>
                <a:gd name="connsiteY2" fmla="*/ 5143500 h 5143500"/>
                <a:gd name="connsiteX3" fmla="*/ 0 w 5822148"/>
                <a:gd name="connsiteY3" fmla="*/ 5143500 h 5143500"/>
                <a:gd name="connsiteX4" fmla="*/ 0 w 5822148"/>
                <a:gd name="connsiteY4" fmla="*/ 0 h 5143500"/>
                <a:gd name="connsiteX0-1" fmla="*/ 0 w 5822148"/>
                <a:gd name="connsiteY0-2" fmla="*/ 0 h 5143500"/>
                <a:gd name="connsiteX1-3" fmla="*/ 5822148 w 5822148"/>
                <a:gd name="connsiteY1-4" fmla="*/ 0 h 5143500"/>
                <a:gd name="connsiteX2-5" fmla="*/ 4057144 w 5822148"/>
                <a:gd name="connsiteY2-6" fmla="*/ 5143500 h 5143500"/>
                <a:gd name="connsiteX3-7" fmla="*/ 0 w 5822148"/>
                <a:gd name="connsiteY3-8" fmla="*/ 5143500 h 5143500"/>
                <a:gd name="connsiteX4-9" fmla="*/ 0 w 5822148"/>
                <a:gd name="connsiteY4-10" fmla="*/ 0 h 51435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822148" h="5143500">
                  <a:moveTo>
                    <a:pt x="0" y="0"/>
                  </a:moveTo>
                  <a:lnTo>
                    <a:pt x="5822148" y="0"/>
                  </a:lnTo>
                  <a:lnTo>
                    <a:pt x="4057144" y="5143500"/>
                  </a:lnTo>
                  <a:lnTo>
                    <a:pt x="0" y="5143500"/>
                  </a:lnTo>
                  <a:lnTo>
                    <a:pt x="0" y="0"/>
                  </a:lnTo>
                  <a:close/>
                </a:path>
              </a:pathLst>
            </a:custGeom>
            <a:solidFill>
              <a:srgbClr val="FEF7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6" name="文本框 15"/>
          <p:cNvSpPr txBox="1"/>
          <p:nvPr/>
        </p:nvSpPr>
        <p:spPr>
          <a:xfrm>
            <a:off x="7020872" y="2548059"/>
            <a:ext cx="6571439" cy="961967"/>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pPr algn="l"/>
            <a:r>
              <a:rPr lang="zh-CN" altLang="en-US" sz="2400" b="1" dirty="0">
                <a:sym typeface="+mn-ea"/>
              </a:rPr>
              <a:t>没有途径提高自己的教研教学能力</a:t>
            </a:r>
            <a:endParaRPr lang="zh-CN" altLang="en-US" sz="2400" b="1" dirty="0">
              <a:latin typeface="+mn-lt"/>
            </a:endParaRPr>
          </a:p>
        </p:txBody>
      </p:sp>
      <p:grpSp>
        <p:nvGrpSpPr>
          <p:cNvPr id="19" name="组合 18"/>
          <p:cNvGrpSpPr/>
          <p:nvPr/>
        </p:nvGrpSpPr>
        <p:grpSpPr>
          <a:xfrm>
            <a:off x="251519" y="191441"/>
            <a:ext cx="11193892" cy="713508"/>
            <a:chOff x="251519" y="191441"/>
            <a:chExt cx="11193892" cy="713508"/>
          </a:xfrm>
        </p:grpSpPr>
        <p:sp>
          <p:nvSpPr>
            <p:cNvPr id="20" name="标题 1"/>
            <p:cNvSpPr txBox="1"/>
            <p:nvPr/>
          </p:nvSpPr>
          <p:spPr>
            <a:xfrm>
              <a:off x="251519" y="191441"/>
              <a:ext cx="11193892"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kumimoji="1" lang="zh-CN" altLang="en-US" sz="3200" dirty="0"/>
                <a:t>名师工作室</a:t>
              </a:r>
              <a:endParaRPr kumimoji="1" lang="zh-CN" altLang="en-US" sz="3200" dirty="0"/>
            </a:p>
          </p:txBody>
        </p:sp>
        <p:sp>
          <p:nvSpPr>
            <p:cNvPr id="21" name="矩形 20"/>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7020872" y="4507034"/>
            <a:ext cx="6571439" cy="961967"/>
          </a:xfrm>
          <a:prstGeom prst="rect">
            <a:avLst/>
          </a:prstGeom>
          <a:noFill/>
        </p:spPr>
        <p:txBody>
          <a:bodyPr wrap="none"/>
          <a:lstStyle>
            <a:lvl1pPr marL="0" lvl="0" algn="l" defTabSz="914400">
              <a:defRPr sz="1800" kern="1200">
                <a:solidFill>
                  <a:schemeClr val="tx1"/>
                </a:solidFill>
                <a:latin typeface="Arial" panose="020B0604020202020204"/>
                <a:ea typeface="微软雅黑" panose="020B0503020204020204" charset="-122"/>
              </a:defRPr>
            </a:lvl1pPr>
            <a:lvl2pPr marL="457200" lvl="1" algn="l" defTabSz="914400">
              <a:defRPr sz="1800" kern="1200">
                <a:solidFill>
                  <a:schemeClr val="tx1"/>
                </a:solidFill>
                <a:latin typeface="Arial" panose="020B0604020202020204"/>
                <a:ea typeface="微软雅黑" panose="020B0503020204020204" charset="-122"/>
              </a:defRPr>
            </a:lvl2pPr>
            <a:lvl3pPr marL="914400" lvl="2" algn="l" defTabSz="914400">
              <a:defRPr sz="1800" kern="1200">
                <a:solidFill>
                  <a:schemeClr val="tx1"/>
                </a:solidFill>
                <a:latin typeface="Arial" panose="020B0604020202020204"/>
                <a:ea typeface="微软雅黑" panose="020B0503020204020204" charset="-122"/>
              </a:defRPr>
            </a:lvl3pPr>
            <a:lvl4pPr marL="1371600" lvl="3" algn="l" defTabSz="914400">
              <a:defRPr sz="1800" kern="1200">
                <a:solidFill>
                  <a:schemeClr val="tx1"/>
                </a:solidFill>
                <a:latin typeface="Arial" panose="020B0604020202020204"/>
                <a:ea typeface="微软雅黑" panose="020B0503020204020204" charset="-122"/>
              </a:defRPr>
            </a:lvl4pPr>
            <a:lvl5pPr marL="1828800" lvl="4" algn="l" defTabSz="914400">
              <a:defRPr sz="1800" kern="1200">
                <a:solidFill>
                  <a:schemeClr val="tx1"/>
                </a:solidFill>
                <a:latin typeface="Arial" panose="020B0604020202020204"/>
                <a:ea typeface="微软雅黑" panose="020B0503020204020204" charset="-122"/>
              </a:defRPr>
            </a:lvl5pPr>
            <a:lvl6pPr marL="2286000" lvl="5" algn="l" defTabSz="914400">
              <a:defRPr sz="1800" kern="1200">
                <a:solidFill>
                  <a:schemeClr val="tx1"/>
                </a:solidFill>
                <a:latin typeface="Arial" panose="020B0604020202020204"/>
                <a:ea typeface="微软雅黑" panose="020B0503020204020204" charset="-122"/>
              </a:defRPr>
            </a:lvl6pPr>
            <a:lvl7pPr marL="2743200" lvl="6" algn="l" defTabSz="914400">
              <a:defRPr sz="1800" kern="1200">
                <a:solidFill>
                  <a:schemeClr val="tx1"/>
                </a:solidFill>
                <a:latin typeface="Arial" panose="020B0604020202020204"/>
                <a:ea typeface="微软雅黑" panose="020B0503020204020204" charset="-122"/>
              </a:defRPr>
            </a:lvl7pPr>
            <a:lvl8pPr marL="3200400" lvl="7" algn="l" defTabSz="914400">
              <a:defRPr sz="1800" kern="1200">
                <a:solidFill>
                  <a:schemeClr val="tx1"/>
                </a:solidFill>
                <a:latin typeface="Arial" panose="020B0604020202020204"/>
                <a:ea typeface="微软雅黑" panose="020B0503020204020204" charset="-122"/>
              </a:defRPr>
            </a:lvl8pPr>
            <a:lvl9pPr marL="3657600" lvl="8" algn="l" defTabSz="914400">
              <a:defRPr sz="1800" kern="1200">
                <a:solidFill>
                  <a:schemeClr val="tx1"/>
                </a:solidFill>
                <a:latin typeface="Arial" panose="020B0604020202020204"/>
                <a:ea typeface="微软雅黑" panose="020B0503020204020204" charset="-122"/>
              </a:defRPr>
            </a:lvl9pPr>
          </a:lstStyle>
          <a:p>
            <a:pPr algn="l"/>
            <a:r>
              <a:rPr lang="zh-CN" altLang="en-US" sz="2400" b="1" dirty="0">
                <a:sym typeface="+mn-ea"/>
              </a:rPr>
              <a:t>评选职称缺少自我宣传渠道和加分项</a:t>
            </a:r>
            <a:endParaRPr lang="zh-CN" altLang="en-US" sz="2400" b="1" dirty="0">
              <a:latin typeface="+mn-lt"/>
            </a:endParaRPr>
          </a:p>
        </p:txBody>
      </p:sp>
      <p:pic>
        <p:nvPicPr>
          <p:cNvPr id="22" name="图片 21"/>
          <p:cNvPicPr>
            <a:picLocks noChangeAspect="1"/>
          </p:cNvPicPr>
          <p:nvPr/>
        </p:nvPicPr>
        <p:blipFill>
          <a:blip r:embed="rId1"/>
          <a:stretch>
            <a:fillRect/>
          </a:stretch>
        </p:blipFill>
        <p:spPr>
          <a:xfrm>
            <a:off x="356161" y="1103935"/>
            <a:ext cx="4044950" cy="2518410"/>
          </a:xfrm>
          <a:prstGeom prst="rect">
            <a:avLst/>
          </a:prstGeom>
        </p:spPr>
      </p:pic>
      <p:pic>
        <p:nvPicPr>
          <p:cNvPr id="23" name="图片 22"/>
          <p:cNvPicPr>
            <a:picLocks noChangeAspect="1"/>
          </p:cNvPicPr>
          <p:nvPr/>
        </p:nvPicPr>
        <p:blipFill>
          <a:blip r:embed="rId2"/>
          <a:stretch>
            <a:fillRect/>
          </a:stretch>
        </p:blipFill>
        <p:spPr>
          <a:xfrm>
            <a:off x="356161" y="3987635"/>
            <a:ext cx="4140835" cy="2505075"/>
          </a:xfrm>
          <a:prstGeom prst="rect">
            <a:avLst/>
          </a:prstGeom>
        </p:spPr>
      </p:pic>
      <p:grpSp>
        <p:nvGrpSpPr>
          <p:cNvPr id="30" name="Group 1305"/>
          <p:cNvGrpSpPr>
            <a:grpSpLocks noChangeAspect="1"/>
          </p:cNvGrpSpPr>
          <p:nvPr/>
        </p:nvGrpSpPr>
        <p:grpSpPr>
          <a:xfrm>
            <a:off x="7304400" y="3937532"/>
            <a:ext cx="288000" cy="288000"/>
            <a:chOff x="1200150" y="3768725"/>
            <a:chExt cx="446088" cy="446088"/>
          </a:xfrm>
          <a:solidFill>
            <a:schemeClr val="bg1"/>
          </a:solidFill>
        </p:grpSpPr>
        <p:sp>
          <p:nvSpPr>
            <p:cNvPr id="31" name="Freeform 78"/>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pFill/>
            <a:ln>
              <a:noFill/>
            </a:ln>
          </p:spPr>
          <p:txBody>
            <a:bodyPr vert="horz" wrap="square" lIns="45720" tIns="22860" rIns="45720" bIns="228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sz="900"/>
            </a:p>
          </p:txBody>
        </p:sp>
        <p:sp>
          <p:nvSpPr>
            <p:cNvPr id="32" name="Freeform 79"/>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pFill/>
            <a:ln>
              <a:noFill/>
            </a:ln>
          </p:spPr>
          <p:txBody>
            <a:bodyPr vert="horz" wrap="square" lIns="45720" tIns="22860" rIns="45720" bIns="228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sz="900"/>
            </a:p>
          </p:txBody>
        </p:sp>
        <p:sp>
          <p:nvSpPr>
            <p:cNvPr id="33" name="Freeform 80"/>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pFill/>
            <a:ln>
              <a:noFill/>
            </a:ln>
          </p:spPr>
          <p:txBody>
            <a:bodyPr vert="horz" wrap="square" lIns="45720" tIns="22860" rIns="45720" bIns="228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sz="900"/>
            </a:p>
          </p:txBody>
        </p:sp>
      </p:grpSp>
      <p:sp>
        <p:nvSpPr>
          <p:cNvPr id="34" name="KSO_Shape"/>
          <p:cNvSpPr/>
          <p:nvPr/>
        </p:nvSpPr>
        <p:spPr bwMode="auto">
          <a:xfrm>
            <a:off x="7345861" y="1941685"/>
            <a:ext cx="205078" cy="352570"/>
          </a:xfrm>
          <a:custGeom>
            <a:avLst/>
            <a:gdLst>
              <a:gd name="T0" fmla="*/ 507139 w 1119188"/>
              <a:gd name="T1" fmla="*/ 1685446 h 1925638"/>
              <a:gd name="T2" fmla="*/ 673921 w 1119188"/>
              <a:gd name="T3" fmla="*/ 1762713 h 1925638"/>
              <a:gd name="T4" fmla="*/ 708851 w 1119188"/>
              <a:gd name="T5" fmla="*/ 1830558 h 1925638"/>
              <a:gd name="T6" fmla="*/ 603432 w 1119188"/>
              <a:gd name="T7" fmla="*/ 1881128 h 1925638"/>
              <a:gd name="T8" fmla="*/ 226756 w 1119188"/>
              <a:gd name="T9" fmla="*/ 1860712 h 1925638"/>
              <a:gd name="T10" fmla="*/ 127631 w 1119188"/>
              <a:gd name="T11" fmla="*/ 1813283 h 1925638"/>
              <a:gd name="T12" fmla="*/ 145253 w 1119188"/>
              <a:gd name="T13" fmla="*/ 1714971 h 1925638"/>
              <a:gd name="T14" fmla="*/ 322592 w 1119188"/>
              <a:gd name="T15" fmla="*/ 1374487 h 1925638"/>
              <a:gd name="T16" fmla="*/ 575103 w 1119188"/>
              <a:gd name="T17" fmla="*/ 1418410 h 1925638"/>
              <a:gd name="T18" fmla="*/ 728683 w 1119188"/>
              <a:gd name="T19" fmla="*/ 1509077 h 1925638"/>
              <a:gd name="T20" fmla="*/ 750667 w 1119188"/>
              <a:gd name="T21" fmla="*/ 1580922 h 1925638"/>
              <a:gd name="T22" fmla="*/ 638859 w 1119188"/>
              <a:gd name="T23" fmla="*/ 1633629 h 1925638"/>
              <a:gd name="T24" fmla="*/ 291812 w 1119188"/>
              <a:gd name="T25" fmla="*/ 1626727 h 1925638"/>
              <a:gd name="T26" fmla="*/ 63483 w 1119188"/>
              <a:gd name="T27" fmla="*/ 1569627 h 1925638"/>
              <a:gd name="T28" fmla="*/ 51863 w 1119188"/>
              <a:gd name="T29" fmla="*/ 1489312 h 1925638"/>
              <a:gd name="T30" fmla="*/ 213295 w 1119188"/>
              <a:gd name="T31" fmla="*/ 1372918 h 1925638"/>
              <a:gd name="T32" fmla="*/ 517814 w 1119188"/>
              <a:gd name="T33" fmla="*/ 1109160 h 1925638"/>
              <a:gd name="T34" fmla="*/ 716949 w 1119188"/>
              <a:gd name="T35" fmla="*/ 1175036 h 1925638"/>
              <a:gd name="T36" fmla="*/ 818875 w 1119188"/>
              <a:gd name="T37" fmla="*/ 1266443 h 1925638"/>
              <a:gd name="T38" fmla="*/ 783642 w 1119188"/>
              <a:gd name="T39" fmla="*/ 1318766 h 1925638"/>
              <a:gd name="T40" fmla="*/ 573496 w 1119188"/>
              <a:gd name="T41" fmla="*/ 1355013 h 1925638"/>
              <a:gd name="T42" fmla="*/ 67322 w 1119188"/>
              <a:gd name="T43" fmla="*/ 1312462 h 1925638"/>
              <a:gd name="T44" fmla="*/ 2202 w 1119188"/>
              <a:gd name="T45" fmla="*/ 1254151 h 1925638"/>
              <a:gd name="T46" fmla="*/ 31458 w 1119188"/>
              <a:gd name="T47" fmla="*/ 1147930 h 1925638"/>
              <a:gd name="T48" fmla="*/ 492269 w 1119188"/>
              <a:gd name="T49" fmla="*/ 736244 h 1925638"/>
              <a:gd name="T50" fmla="*/ 704768 w 1119188"/>
              <a:gd name="T51" fmla="*/ 799063 h 1925638"/>
              <a:gd name="T52" fmla="*/ 817933 w 1119188"/>
              <a:gd name="T53" fmla="*/ 916536 h 1925638"/>
              <a:gd name="T54" fmla="*/ 819819 w 1119188"/>
              <a:gd name="T55" fmla="*/ 994117 h 1925638"/>
              <a:gd name="T56" fmla="*/ 715769 w 1119188"/>
              <a:gd name="T57" fmla="*/ 1049713 h 1925638"/>
              <a:gd name="T58" fmla="*/ 388534 w 1119188"/>
              <a:gd name="T59" fmla="*/ 1050969 h 1925638"/>
              <a:gd name="T60" fmla="*/ 90532 w 1119188"/>
              <a:gd name="T61" fmla="*/ 988150 h 1925638"/>
              <a:gd name="T62" fmla="*/ 61612 w 1119188"/>
              <a:gd name="T63" fmla="*/ 919048 h 1925638"/>
              <a:gd name="T64" fmla="*/ 125425 w 1119188"/>
              <a:gd name="T65" fmla="*/ 796864 h 1925638"/>
              <a:gd name="T66" fmla="*/ 681619 w 1119188"/>
              <a:gd name="T67" fmla="*/ 0 h 1925638"/>
              <a:gd name="T68" fmla="*/ 794837 w 1119188"/>
              <a:gd name="T69" fmla="*/ 35196 h 1925638"/>
              <a:gd name="T70" fmla="*/ 854592 w 1119188"/>
              <a:gd name="T71" fmla="*/ 145813 h 1925638"/>
              <a:gd name="T72" fmla="*/ 876921 w 1119188"/>
              <a:gd name="T73" fmla="*/ 509090 h 1925638"/>
              <a:gd name="T74" fmla="*/ 980704 w 1119188"/>
              <a:gd name="T75" fmla="*/ 781232 h 1925638"/>
              <a:gd name="T76" fmla="*/ 1087947 w 1119188"/>
              <a:gd name="T77" fmla="*/ 964755 h 1925638"/>
              <a:gd name="T78" fmla="*/ 1107446 w 1119188"/>
              <a:gd name="T79" fmla="*/ 1141051 h 1925638"/>
              <a:gd name="T80" fmla="*/ 1052094 w 1119188"/>
              <a:gd name="T81" fmla="*/ 1379255 h 1925638"/>
              <a:gd name="T82" fmla="*/ 1039829 w 1119188"/>
              <a:gd name="T83" fmla="*/ 1612745 h 1925638"/>
              <a:gd name="T84" fmla="*/ 990768 w 1119188"/>
              <a:gd name="T85" fmla="*/ 1763272 h 1925638"/>
              <a:gd name="T86" fmla="*/ 868115 w 1119188"/>
              <a:gd name="T87" fmla="*/ 1883317 h 1925638"/>
              <a:gd name="T88" fmla="*/ 752380 w 1119188"/>
              <a:gd name="T89" fmla="*/ 1862890 h 1925638"/>
              <a:gd name="T90" fmla="*/ 761816 w 1119188"/>
              <a:gd name="T91" fmla="*/ 1751016 h 1925638"/>
              <a:gd name="T92" fmla="*/ 833835 w 1119188"/>
              <a:gd name="T93" fmla="*/ 1634428 h 1925638"/>
              <a:gd name="T94" fmla="*/ 842641 w 1119188"/>
              <a:gd name="T95" fmla="*/ 1555551 h 1925638"/>
              <a:gd name="T96" fmla="*/ 792950 w 1119188"/>
              <a:gd name="T97" fmla="*/ 1458132 h 1925638"/>
              <a:gd name="T98" fmla="*/ 875663 w 1119188"/>
              <a:gd name="T99" fmla="*/ 1360085 h 1925638"/>
              <a:gd name="T100" fmla="*/ 907426 w 1119188"/>
              <a:gd name="T101" fmla="*/ 1275238 h 1925638"/>
              <a:gd name="T102" fmla="*/ 836036 w 1119188"/>
              <a:gd name="T103" fmla="*/ 1188503 h 1925638"/>
              <a:gd name="T104" fmla="*/ 799555 w 1119188"/>
              <a:gd name="T105" fmla="*/ 1129424 h 1925638"/>
              <a:gd name="T106" fmla="*/ 878179 w 1119188"/>
              <a:gd name="T107" fmla="*/ 1018493 h 1925638"/>
              <a:gd name="T108" fmla="*/ 899564 w 1119188"/>
              <a:gd name="T109" fmla="*/ 924217 h 1925638"/>
              <a:gd name="T110" fmla="*/ 820626 w 1119188"/>
              <a:gd name="T111" fmla="*/ 793174 h 1925638"/>
              <a:gd name="T112" fmla="*/ 558337 w 1119188"/>
              <a:gd name="T113" fmla="*/ 633219 h 1925638"/>
              <a:gd name="T114" fmla="*/ 464302 w 1119188"/>
              <a:gd name="T115" fmla="*/ 459123 h 1925638"/>
              <a:gd name="T116" fmla="*/ 448263 w 1119188"/>
              <a:gd name="T117" fmla="*/ 192637 h 1925638"/>
              <a:gd name="T118" fmla="*/ 519654 w 1119188"/>
              <a:gd name="T119" fmla="*/ 58451 h 1925638"/>
              <a:gd name="T120" fmla="*/ 625325 w 1119188"/>
              <a:gd name="T121" fmla="*/ 6913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119188" h="1925638">
                <a:moveTo>
                  <a:pt x="282427" y="1681162"/>
                </a:moveTo>
                <a:lnTo>
                  <a:pt x="301180" y="1681162"/>
                </a:lnTo>
                <a:lnTo>
                  <a:pt x="319614" y="1681480"/>
                </a:lnTo>
                <a:lnTo>
                  <a:pt x="337095" y="1681797"/>
                </a:lnTo>
                <a:lnTo>
                  <a:pt x="354577" y="1682432"/>
                </a:lnTo>
                <a:lnTo>
                  <a:pt x="371104" y="1683385"/>
                </a:lnTo>
                <a:lnTo>
                  <a:pt x="387632" y="1684655"/>
                </a:lnTo>
                <a:lnTo>
                  <a:pt x="403524" y="1686242"/>
                </a:lnTo>
                <a:lnTo>
                  <a:pt x="418462" y="1687830"/>
                </a:lnTo>
                <a:lnTo>
                  <a:pt x="433401" y="1689735"/>
                </a:lnTo>
                <a:lnTo>
                  <a:pt x="447703" y="1691640"/>
                </a:lnTo>
                <a:lnTo>
                  <a:pt x="461688" y="1693545"/>
                </a:lnTo>
                <a:lnTo>
                  <a:pt x="475038" y="1695767"/>
                </a:lnTo>
                <a:lnTo>
                  <a:pt x="487751" y="1698625"/>
                </a:lnTo>
                <a:lnTo>
                  <a:pt x="500147" y="1701165"/>
                </a:lnTo>
                <a:lnTo>
                  <a:pt x="512225" y="1703705"/>
                </a:lnTo>
                <a:lnTo>
                  <a:pt x="523985" y="1706562"/>
                </a:lnTo>
                <a:lnTo>
                  <a:pt x="535109" y="1709737"/>
                </a:lnTo>
                <a:lnTo>
                  <a:pt x="545916" y="1712912"/>
                </a:lnTo>
                <a:lnTo>
                  <a:pt x="556087" y="1716087"/>
                </a:lnTo>
                <a:lnTo>
                  <a:pt x="566258" y="1719262"/>
                </a:lnTo>
                <a:lnTo>
                  <a:pt x="575793" y="1723072"/>
                </a:lnTo>
                <a:lnTo>
                  <a:pt x="585010" y="1726247"/>
                </a:lnTo>
                <a:lnTo>
                  <a:pt x="593592" y="1729740"/>
                </a:lnTo>
                <a:lnTo>
                  <a:pt x="601856" y="1733550"/>
                </a:lnTo>
                <a:lnTo>
                  <a:pt x="610119" y="1737042"/>
                </a:lnTo>
                <a:lnTo>
                  <a:pt x="625058" y="1744662"/>
                </a:lnTo>
                <a:lnTo>
                  <a:pt x="638725" y="1751965"/>
                </a:lnTo>
                <a:lnTo>
                  <a:pt x="650803" y="1759585"/>
                </a:lnTo>
                <a:lnTo>
                  <a:pt x="661927" y="1767205"/>
                </a:lnTo>
                <a:lnTo>
                  <a:pt x="671780" y="1774507"/>
                </a:lnTo>
                <a:lnTo>
                  <a:pt x="680680" y="1781810"/>
                </a:lnTo>
                <a:lnTo>
                  <a:pt x="688626" y="1788795"/>
                </a:lnTo>
                <a:lnTo>
                  <a:pt x="694982" y="1795462"/>
                </a:lnTo>
                <a:lnTo>
                  <a:pt x="700704" y="1801812"/>
                </a:lnTo>
                <a:lnTo>
                  <a:pt x="705471" y="1807527"/>
                </a:lnTo>
                <a:lnTo>
                  <a:pt x="709285" y="1812925"/>
                </a:lnTo>
                <a:lnTo>
                  <a:pt x="712781" y="1817370"/>
                </a:lnTo>
                <a:lnTo>
                  <a:pt x="715006" y="1821180"/>
                </a:lnTo>
                <a:lnTo>
                  <a:pt x="718185" y="1826895"/>
                </a:lnTo>
                <a:lnTo>
                  <a:pt x="718820" y="1828800"/>
                </a:lnTo>
                <a:lnTo>
                  <a:pt x="719138" y="1831975"/>
                </a:lnTo>
                <a:lnTo>
                  <a:pt x="719138" y="1835150"/>
                </a:lnTo>
                <a:lnTo>
                  <a:pt x="718820" y="1838642"/>
                </a:lnTo>
                <a:lnTo>
                  <a:pt x="718503" y="1841500"/>
                </a:lnTo>
                <a:lnTo>
                  <a:pt x="717867" y="1844357"/>
                </a:lnTo>
                <a:lnTo>
                  <a:pt x="716913" y="1847532"/>
                </a:lnTo>
                <a:lnTo>
                  <a:pt x="715960" y="1850390"/>
                </a:lnTo>
                <a:lnTo>
                  <a:pt x="714688" y="1852930"/>
                </a:lnTo>
                <a:lnTo>
                  <a:pt x="711828" y="1858010"/>
                </a:lnTo>
                <a:lnTo>
                  <a:pt x="708014" y="1863090"/>
                </a:lnTo>
                <a:lnTo>
                  <a:pt x="703882" y="1867535"/>
                </a:lnTo>
                <a:lnTo>
                  <a:pt x="699114" y="1871980"/>
                </a:lnTo>
                <a:lnTo>
                  <a:pt x="693393" y="1875790"/>
                </a:lnTo>
                <a:lnTo>
                  <a:pt x="687354" y="1879600"/>
                </a:lnTo>
                <a:lnTo>
                  <a:pt x="680680" y="1883092"/>
                </a:lnTo>
                <a:lnTo>
                  <a:pt x="673052" y="1886267"/>
                </a:lnTo>
                <a:lnTo>
                  <a:pt x="665741" y="1889125"/>
                </a:lnTo>
                <a:lnTo>
                  <a:pt x="657160" y="1891665"/>
                </a:lnTo>
                <a:lnTo>
                  <a:pt x="648260" y="1894205"/>
                </a:lnTo>
                <a:lnTo>
                  <a:pt x="639043" y="1896427"/>
                </a:lnTo>
                <a:lnTo>
                  <a:pt x="629825" y="1898332"/>
                </a:lnTo>
                <a:lnTo>
                  <a:pt x="619655" y="1899920"/>
                </a:lnTo>
                <a:lnTo>
                  <a:pt x="609484" y="1901507"/>
                </a:lnTo>
                <a:lnTo>
                  <a:pt x="598677" y="1902460"/>
                </a:lnTo>
                <a:lnTo>
                  <a:pt x="587553" y="1903730"/>
                </a:lnTo>
                <a:lnTo>
                  <a:pt x="576111" y="1904365"/>
                </a:lnTo>
                <a:lnTo>
                  <a:pt x="552908" y="1905952"/>
                </a:lnTo>
                <a:lnTo>
                  <a:pt x="528752" y="1906587"/>
                </a:lnTo>
                <a:lnTo>
                  <a:pt x="503643" y="1906587"/>
                </a:lnTo>
                <a:lnTo>
                  <a:pt x="478216" y="1905952"/>
                </a:lnTo>
                <a:lnTo>
                  <a:pt x="452789" y="1904365"/>
                </a:lnTo>
                <a:lnTo>
                  <a:pt x="427044" y="1903095"/>
                </a:lnTo>
                <a:lnTo>
                  <a:pt x="401935" y="1901190"/>
                </a:lnTo>
                <a:lnTo>
                  <a:pt x="376825" y="1898967"/>
                </a:lnTo>
                <a:lnTo>
                  <a:pt x="352352" y="1896745"/>
                </a:lnTo>
                <a:lnTo>
                  <a:pt x="328832" y="1894205"/>
                </a:lnTo>
                <a:lnTo>
                  <a:pt x="305947" y="1891347"/>
                </a:lnTo>
                <a:lnTo>
                  <a:pt x="264310" y="1885950"/>
                </a:lnTo>
                <a:lnTo>
                  <a:pt x="229030" y="1880870"/>
                </a:lnTo>
                <a:lnTo>
                  <a:pt x="202014" y="1876742"/>
                </a:lnTo>
                <a:lnTo>
                  <a:pt x="178176" y="1872615"/>
                </a:lnTo>
                <a:lnTo>
                  <a:pt x="172455" y="1870710"/>
                </a:lnTo>
                <a:lnTo>
                  <a:pt x="167369" y="1868170"/>
                </a:lnTo>
                <a:lnTo>
                  <a:pt x="162284" y="1865947"/>
                </a:lnTo>
                <a:lnTo>
                  <a:pt x="157834" y="1863725"/>
                </a:lnTo>
                <a:lnTo>
                  <a:pt x="153384" y="1861185"/>
                </a:lnTo>
                <a:lnTo>
                  <a:pt x="149570" y="1858010"/>
                </a:lnTo>
                <a:lnTo>
                  <a:pt x="146074" y="1855470"/>
                </a:lnTo>
                <a:lnTo>
                  <a:pt x="142578" y="1852612"/>
                </a:lnTo>
                <a:lnTo>
                  <a:pt x="139717" y="1849437"/>
                </a:lnTo>
                <a:lnTo>
                  <a:pt x="137174" y="1846262"/>
                </a:lnTo>
                <a:lnTo>
                  <a:pt x="134632" y="1843087"/>
                </a:lnTo>
                <a:lnTo>
                  <a:pt x="132725" y="1839912"/>
                </a:lnTo>
                <a:lnTo>
                  <a:pt x="130500" y="1836420"/>
                </a:lnTo>
                <a:lnTo>
                  <a:pt x="128911" y="1832927"/>
                </a:lnTo>
                <a:lnTo>
                  <a:pt x="127321" y="1829435"/>
                </a:lnTo>
                <a:lnTo>
                  <a:pt x="126368" y="1825625"/>
                </a:lnTo>
                <a:lnTo>
                  <a:pt x="125414" y="1821815"/>
                </a:lnTo>
                <a:lnTo>
                  <a:pt x="124779" y="1818322"/>
                </a:lnTo>
                <a:lnTo>
                  <a:pt x="124143" y="1814512"/>
                </a:lnTo>
                <a:lnTo>
                  <a:pt x="123825" y="1810385"/>
                </a:lnTo>
                <a:lnTo>
                  <a:pt x="123825" y="1803082"/>
                </a:lnTo>
                <a:lnTo>
                  <a:pt x="124461" y="1794827"/>
                </a:lnTo>
                <a:lnTo>
                  <a:pt x="125732" y="1786890"/>
                </a:lnTo>
                <a:lnTo>
                  <a:pt x="127321" y="1779270"/>
                </a:lnTo>
                <a:lnTo>
                  <a:pt x="129546" y="1771015"/>
                </a:lnTo>
                <a:lnTo>
                  <a:pt x="132725" y="1763077"/>
                </a:lnTo>
                <a:lnTo>
                  <a:pt x="135585" y="1755775"/>
                </a:lnTo>
                <a:lnTo>
                  <a:pt x="139082" y="1747837"/>
                </a:lnTo>
                <a:lnTo>
                  <a:pt x="142578" y="1740535"/>
                </a:lnTo>
                <a:lnTo>
                  <a:pt x="146710" y="1733550"/>
                </a:lnTo>
                <a:lnTo>
                  <a:pt x="150524" y="1726565"/>
                </a:lnTo>
                <a:lnTo>
                  <a:pt x="154020" y="1720532"/>
                </a:lnTo>
                <a:lnTo>
                  <a:pt x="161966" y="1708785"/>
                </a:lnTo>
                <a:lnTo>
                  <a:pt x="168958" y="1699260"/>
                </a:lnTo>
                <a:lnTo>
                  <a:pt x="174362" y="1691640"/>
                </a:lnTo>
                <a:lnTo>
                  <a:pt x="179447" y="1685607"/>
                </a:lnTo>
                <a:lnTo>
                  <a:pt x="201378" y="1683702"/>
                </a:lnTo>
                <a:lnTo>
                  <a:pt x="222038" y="1682750"/>
                </a:lnTo>
                <a:lnTo>
                  <a:pt x="242697" y="1681797"/>
                </a:lnTo>
                <a:lnTo>
                  <a:pt x="262721" y="1681480"/>
                </a:lnTo>
                <a:lnTo>
                  <a:pt x="282427" y="1681162"/>
                </a:lnTo>
                <a:close/>
                <a:moveTo>
                  <a:pt x="238591" y="1387475"/>
                </a:moveTo>
                <a:lnTo>
                  <a:pt x="261431" y="1387475"/>
                </a:lnTo>
                <a:lnTo>
                  <a:pt x="283636" y="1387792"/>
                </a:lnTo>
                <a:lnTo>
                  <a:pt x="305207" y="1388426"/>
                </a:lnTo>
                <a:lnTo>
                  <a:pt x="325827" y="1389378"/>
                </a:lnTo>
                <a:lnTo>
                  <a:pt x="346129" y="1390329"/>
                </a:lnTo>
                <a:lnTo>
                  <a:pt x="365796" y="1391915"/>
                </a:lnTo>
                <a:lnTo>
                  <a:pt x="384512" y="1393500"/>
                </a:lnTo>
                <a:lnTo>
                  <a:pt x="402911" y="1395720"/>
                </a:lnTo>
                <a:lnTo>
                  <a:pt x="420992" y="1397623"/>
                </a:lnTo>
                <a:lnTo>
                  <a:pt x="438122" y="1400160"/>
                </a:lnTo>
                <a:lnTo>
                  <a:pt x="454618" y="1402697"/>
                </a:lnTo>
                <a:lnTo>
                  <a:pt x="470796" y="1405234"/>
                </a:lnTo>
                <a:lnTo>
                  <a:pt x="486339" y="1408405"/>
                </a:lnTo>
                <a:lnTo>
                  <a:pt x="501566" y="1411577"/>
                </a:lnTo>
                <a:lnTo>
                  <a:pt x="516158" y="1414748"/>
                </a:lnTo>
                <a:lnTo>
                  <a:pt x="530116" y="1418554"/>
                </a:lnTo>
                <a:lnTo>
                  <a:pt x="543439" y="1422042"/>
                </a:lnTo>
                <a:lnTo>
                  <a:pt x="556445" y="1425848"/>
                </a:lnTo>
                <a:lnTo>
                  <a:pt x="568817" y="1429336"/>
                </a:lnTo>
                <a:lnTo>
                  <a:pt x="580871" y="1433776"/>
                </a:lnTo>
                <a:lnTo>
                  <a:pt x="592291" y="1437581"/>
                </a:lnTo>
                <a:lnTo>
                  <a:pt x="603393" y="1442021"/>
                </a:lnTo>
                <a:lnTo>
                  <a:pt x="613862" y="1446144"/>
                </a:lnTo>
                <a:lnTo>
                  <a:pt x="624013" y="1450584"/>
                </a:lnTo>
                <a:lnTo>
                  <a:pt x="633846" y="1455023"/>
                </a:lnTo>
                <a:lnTo>
                  <a:pt x="643046" y="1459463"/>
                </a:lnTo>
                <a:lnTo>
                  <a:pt x="651928" y="1463903"/>
                </a:lnTo>
                <a:lnTo>
                  <a:pt x="660176" y="1468660"/>
                </a:lnTo>
                <a:lnTo>
                  <a:pt x="668106" y="1473100"/>
                </a:lnTo>
                <a:lnTo>
                  <a:pt x="676037" y="1477857"/>
                </a:lnTo>
                <a:lnTo>
                  <a:pt x="683015" y="1482297"/>
                </a:lnTo>
                <a:lnTo>
                  <a:pt x="696339" y="1491493"/>
                </a:lnTo>
                <a:lnTo>
                  <a:pt x="708076" y="1500373"/>
                </a:lnTo>
                <a:lnTo>
                  <a:pt x="718544" y="1508936"/>
                </a:lnTo>
                <a:lnTo>
                  <a:pt x="728061" y="1517181"/>
                </a:lnTo>
                <a:lnTo>
                  <a:pt x="735991" y="1525426"/>
                </a:lnTo>
                <a:lnTo>
                  <a:pt x="742653" y="1532720"/>
                </a:lnTo>
                <a:lnTo>
                  <a:pt x="748680" y="1539697"/>
                </a:lnTo>
                <a:lnTo>
                  <a:pt x="753438" y="1546357"/>
                </a:lnTo>
                <a:lnTo>
                  <a:pt x="757245" y="1551748"/>
                </a:lnTo>
                <a:lnTo>
                  <a:pt x="760417" y="1556188"/>
                </a:lnTo>
                <a:lnTo>
                  <a:pt x="763906" y="1563165"/>
                </a:lnTo>
                <a:lnTo>
                  <a:pt x="764858" y="1565385"/>
                </a:lnTo>
                <a:lnTo>
                  <a:pt x="765175" y="1569824"/>
                </a:lnTo>
                <a:lnTo>
                  <a:pt x="765175" y="1573630"/>
                </a:lnTo>
                <a:lnTo>
                  <a:pt x="764858" y="1577118"/>
                </a:lnTo>
                <a:lnTo>
                  <a:pt x="764224" y="1581241"/>
                </a:lnTo>
                <a:lnTo>
                  <a:pt x="763589" y="1584730"/>
                </a:lnTo>
                <a:lnTo>
                  <a:pt x="762637" y="1587901"/>
                </a:lnTo>
                <a:lnTo>
                  <a:pt x="761369" y="1591389"/>
                </a:lnTo>
                <a:lnTo>
                  <a:pt x="760100" y="1594878"/>
                </a:lnTo>
                <a:lnTo>
                  <a:pt x="758196" y="1598049"/>
                </a:lnTo>
                <a:lnTo>
                  <a:pt x="756610" y="1600903"/>
                </a:lnTo>
                <a:lnTo>
                  <a:pt x="754073" y="1604074"/>
                </a:lnTo>
                <a:lnTo>
                  <a:pt x="751852" y="1606929"/>
                </a:lnTo>
                <a:lnTo>
                  <a:pt x="749631" y="1609783"/>
                </a:lnTo>
                <a:lnTo>
                  <a:pt x="746777" y="1612320"/>
                </a:lnTo>
                <a:lnTo>
                  <a:pt x="740749" y="1617711"/>
                </a:lnTo>
                <a:lnTo>
                  <a:pt x="734405" y="1622468"/>
                </a:lnTo>
                <a:lnTo>
                  <a:pt x="726792" y="1626908"/>
                </a:lnTo>
                <a:lnTo>
                  <a:pt x="718544" y="1631030"/>
                </a:lnTo>
                <a:lnTo>
                  <a:pt x="709979" y="1634836"/>
                </a:lnTo>
                <a:lnTo>
                  <a:pt x="700462" y="1638007"/>
                </a:lnTo>
                <a:lnTo>
                  <a:pt x="690629" y="1641496"/>
                </a:lnTo>
                <a:lnTo>
                  <a:pt x="679843" y="1644350"/>
                </a:lnTo>
                <a:lnTo>
                  <a:pt x="669058" y="1646887"/>
                </a:lnTo>
                <a:lnTo>
                  <a:pt x="657321" y="1649107"/>
                </a:lnTo>
                <a:lnTo>
                  <a:pt x="645266" y="1651327"/>
                </a:lnTo>
                <a:lnTo>
                  <a:pt x="632895" y="1653230"/>
                </a:lnTo>
                <a:lnTo>
                  <a:pt x="619889" y="1654815"/>
                </a:lnTo>
                <a:lnTo>
                  <a:pt x="606566" y="1656084"/>
                </a:lnTo>
                <a:lnTo>
                  <a:pt x="592925" y="1657035"/>
                </a:lnTo>
                <a:lnTo>
                  <a:pt x="578968" y="1657669"/>
                </a:lnTo>
                <a:lnTo>
                  <a:pt x="564693" y="1658304"/>
                </a:lnTo>
                <a:lnTo>
                  <a:pt x="550418" y="1658938"/>
                </a:lnTo>
                <a:lnTo>
                  <a:pt x="535508" y="1658938"/>
                </a:lnTo>
                <a:lnTo>
                  <a:pt x="505690" y="1658938"/>
                </a:lnTo>
                <a:lnTo>
                  <a:pt x="474920" y="1658304"/>
                </a:lnTo>
                <a:lnTo>
                  <a:pt x="444467" y="1657035"/>
                </a:lnTo>
                <a:lnTo>
                  <a:pt x="413379" y="1655132"/>
                </a:lnTo>
                <a:lnTo>
                  <a:pt x="382609" y="1652912"/>
                </a:lnTo>
                <a:lnTo>
                  <a:pt x="352790" y="1650375"/>
                </a:lnTo>
                <a:lnTo>
                  <a:pt x="323289" y="1647204"/>
                </a:lnTo>
                <a:lnTo>
                  <a:pt x="294739" y="1644350"/>
                </a:lnTo>
                <a:lnTo>
                  <a:pt x="267141" y="1641179"/>
                </a:lnTo>
                <a:lnTo>
                  <a:pt x="241446" y="1637690"/>
                </a:lnTo>
                <a:lnTo>
                  <a:pt x="217338" y="1634519"/>
                </a:lnTo>
                <a:lnTo>
                  <a:pt x="174830" y="1628493"/>
                </a:lnTo>
                <a:lnTo>
                  <a:pt x="141839" y="1623102"/>
                </a:lnTo>
                <a:lnTo>
                  <a:pt x="113606" y="1618345"/>
                </a:lnTo>
                <a:lnTo>
                  <a:pt x="106628" y="1616125"/>
                </a:lnTo>
                <a:lnTo>
                  <a:pt x="100600" y="1613271"/>
                </a:lnTo>
                <a:lnTo>
                  <a:pt x="94256" y="1610417"/>
                </a:lnTo>
                <a:lnTo>
                  <a:pt x="89180" y="1607563"/>
                </a:lnTo>
                <a:lnTo>
                  <a:pt x="83788" y="1604709"/>
                </a:lnTo>
                <a:lnTo>
                  <a:pt x="79029" y="1601220"/>
                </a:lnTo>
                <a:lnTo>
                  <a:pt x="74906" y="1597732"/>
                </a:lnTo>
                <a:lnTo>
                  <a:pt x="70782" y="1594243"/>
                </a:lnTo>
                <a:lnTo>
                  <a:pt x="67292" y="1590438"/>
                </a:lnTo>
                <a:lnTo>
                  <a:pt x="64120" y="1586632"/>
                </a:lnTo>
                <a:lnTo>
                  <a:pt x="60948" y="1582827"/>
                </a:lnTo>
                <a:lnTo>
                  <a:pt x="58410" y="1578704"/>
                </a:lnTo>
                <a:lnTo>
                  <a:pt x="56190" y="1574581"/>
                </a:lnTo>
                <a:lnTo>
                  <a:pt x="53969" y="1570776"/>
                </a:lnTo>
                <a:lnTo>
                  <a:pt x="52383" y="1566019"/>
                </a:lnTo>
                <a:lnTo>
                  <a:pt x="51114" y="1561896"/>
                </a:lnTo>
                <a:lnTo>
                  <a:pt x="49528" y="1557456"/>
                </a:lnTo>
                <a:lnTo>
                  <a:pt x="48894" y="1552699"/>
                </a:lnTo>
                <a:lnTo>
                  <a:pt x="48259" y="1548260"/>
                </a:lnTo>
                <a:lnTo>
                  <a:pt x="47625" y="1543503"/>
                </a:lnTo>
                <a:lnTo>
                  <a:pt x="47625" y="1539063"/>
                </a:lnTo>
                <a:lnTo>
                  <a:pt x="47625" y="1534306"/>
                </a:lnTo>
                <a:lnTo>
                  <a:pt x="47942" y="1529549"/>
                </a:lnTo>
                <a:lnTo>
                  <a:pt x="48259" y="1524792"/>
                </a:lnTo>
                <a:lnTo>
                  <a:pt x="49845" y="1515278"/>
                </a:lnTo>
                <a:lnTo>
                  <a:pt x="52383" y="1505447"/>
                </a:lnTo>
                <a:lnTo>
                  <a:pt x="54921" y="1495933"/>
                </a:lnTo>
                <a:lnTo>
                  <a:pt x="58410" y="1486419"/>
                </a:lnTo>
                <a:lnTo>
                  <a:pt x="61900" y="1477223"/>
                </a:lnTo>
                <a:lnTo>
                  <a:pt x="66341" y="1468026"/>
                </a:lnTo>
                <a:lnTo>
                  <a:pt x="70465" y="1459146"/>
                </a:lnTo>
                <a:lnTo>
                  <a:pt x="75223" y="1450584"/>
                </a:lnTo>
                <a:lnTo>
                  <a:pt x="79664" y="1442655"/>
                </a:lnTo>
                <a:lnTo>
                  <a:pt x="84422" y="1434727"/>
                </a:lnTo>
                <a:lnTo>
                  <a:pt x="93622" y="1420773"/>
                </a:lnTo>
                <a:lnTo>
                  <a:pt x="101869" y="1409040"/>
                </a:lnTo>
                <a:lnTo>
                  <a:pt x="108848" y="1400160"/>
                </a:lnTo>
                <a:lnTo>
                  <a:pt x="114875" y="1392232"/>
                </a:lnTo>
                <a:lnTo>
                  <a:pt x="140888" y="1390646"/>
                </a:lnTo>
                <a:lnTo>
                  <a:pt x="166582" y="1389378"/>
                </a:lnTo>
                <a:lnTo>
                  <a:pt x="191326" y="1388426"/>
                </a:lnTo>
                <a:lnTo>
                  <a:pt x="215434" y="1387792"/>
                </a:lnTo>
                <a:lnTo>
                  <a:pt x="238591" y="1387475"/>
                </a:lnTo>
                <a:close/>
                <a:moveTo>
                  <a:pt x="220197" y="1096962"/>
                </a:moveTo>
                <a:lnTo>
                  <a:pt x="246252" y="1096962"/>
                </a:lnTo>
                <a:lnTo>
                  <a:pt x="271989" y="1097280"/>
                </a:lnTo>
                <a:lnTo>
                  <a:pt x="296773" y="1097918"/>
                </a:lnTo>
                <a:lnTo>
                  <a:pt x="320604" y="1098874"/>
                </a:lnTo>
                <a:lnTo>
                  <a:pt x="343799" y="1099829"/>
                </a:lnTo>
                <a:lnTo>
                  <a:pt x="366677" y="1101422"/>
                </a:lnTo>
                <a:lnTo>
                  <a:pt x="388601" y="1103015"/>
                </a:lnTo>
                <a:lnTo>
                  <a:pt x="409890" y="1104927"/>
                </a:lnTo>
                <a:lnTo>
                  <a:pt x="429908" y="1107157"/>
                </a:lnTo>
                <a:lnTo>
                  <a:pt x="449926" y="1109706"/>
                </a:lnTo>
                <a:lnTo>
                  <a:pt x="469308" y="1112255"/>
                </a:lnTo>
                <a:lnTo>
                  <a:pt x="487737" y="1114804"/>
                </a:lnTo>
                <a:lnTo>
                  <a:pt x="505849" y="1117990"/>
                </a:lnTo>
                <a:lnTo>
                  <a:pt x="523007" y="1121176"/>
                </a:lnTo>
                <a:lnTo>
                  <a:pt x="539848" y="1124362"/>
                </a:lnTo>
                <a:lnTo>
                  <a:pt x="555735" y="1127867"/>
                </a:lnTo>
                <a:lnTo>
                  <a:pt x="571622" y="1131691"/>
                </a:lnTo>
                <a:lnTo>
                  <a:pt x="586556" y="1135514"/>
                </a:lnTo>
                <a:lnTo>
                  <a:pt x="600854" y="1139019"/>
                </a:lnTo>
                <a:lnTo>
                  <a:pt x="614517" y="1143479"/>
                </a:lnTo>
                <a:lnTo>
                  <a:pt x="627545" y="1147302"/>
                </a:lnTo>
                <a:lnTo>
                  <a:pt x="640255" y="1151444"/>
                </a:lnTo>
                <a:lnTo>
                  <a:pt x="652964" y="1155905"/>
                </a:lnTo>
                <a:lnTo>
                  <a:pt x="664403" y="1160366"/>
                </a:lnTo>
                <a:lnTo>
                  <a:pt x="675524" y="1164826"/>
                </a:lnTo>
                <a:lnTo>
                  <a:pt x="686010" y="1169287"/>
                </a:lnTo>
                <a:lnTo>
                  <a:pt x="696178" y="1173747"/>
                </a:lnTo>
                <a:lnTo>
                  <a:pt x="706028" y="1178526"/>
                </a:lnTo>
                <a:lnTo>
                  <a:pt x="715242" y="1182987"/>
                </a:lnTo>
                <a:lnTo>
                  <a:pt x="724139" y="1187766"/>
                </a:lnTo>
                <a:lnTo>
                  <a:pt x="732400" y="1192227"/>
                </a:lnTo>
                <a:lnTo>
                  <a:pt x="740344" y="1196687"/>
                </a:lnTo>
                <a:lnTo>
                  <a:pt x="747970" y="1201466"/>
                </a:lnTo>
                <a:lnTo>
                  <a:pt x="761315" y="1210388"/>
                </a:lnTo>
                <a:lnTo>
                  <a:pt x="773707" y="1218990"/>
                </a:lnTo>
                <a:lnTo>
                  <a:pt x="784193" y="1227593"/>
                </a:lnTo>
                <a:lnTo>
                  <a:pt x="793407" y="1235558"/>
                </a:lnTo>
                <a:lnTo>
                  <a:pt x="801033" y="1242886"/>
                </a:lnTo>
                <a:lnTo>
                  <a:pt x="808024" y="1250214"/>
                </a:lnTo>
                <a:lnTo>
                  <a:pt x="813425" y="1256268"/>
                </a:lnTo>
                <a:lnTo>
                  <a:pt x="817874" y="1262003"/>
                </a:lnTo>
                <a:lnTo>
                  <a:pt x="821369" y="1266782"/>
                </a:lnTo>
                <a:lnTo>
                  <a:pt x="823593" y="1270605"/>
                </a:lnTo>
                <a:lnTo>
                  <a:pt x="825817" y="1273473"/>
                </a:lnTo>
                <a:lnTo>
                  <a:pt x="827088" y="1276021"/>
                </a:lnTo>
                <a:lnTo>
                  <a:pt x="827088" y="1280163"/>
                </a:lnTo>
                <a:lnTo>
                  <a:pt x="827088" y="1283987"/>
                </a:lnTo>
                <a:lnTo>
                  <a:pt x="826770" y="1287810"/>
                </a:lnTo>
                <a:lnTo>
                  <a:pt x="826135" y="1291633"/>
                </a:lnTo>
                <a:lnTo>
                  <a:pt x="824864" y="1295138"/>
                </a:lnTo>
                <a:lnTo>
                  <a:pt x="823911" y="1298643"/>
                </a:lnTo>
                <a:lnTo>
                  <a:pt x="822640" y="1301829"/>
                </a:lnTo>
                <a:lnTo>
                  <a:pt x="821051" y="1305334"/>
                </a:lnTo>
                <a:lnTo>
                  <a:pt x="819145" y="1308520"/>
                </a:lnTo>
                <a:lnTo>
                  <a:pt x="816920" y="1311387"/>
                </a:lnTo>
                <a:lnTo>
                  <a:pt x="814696" y="1314892"/>
                </a:lnTo>
                <a:lnTo>
                  <a:pt x="811836" y="1317441"/>
                </a:lnTo>
                <a:lnTo>
                  <a:pt x="808977" y="1320308"/>
                </a:lnTo>
                <a:lnTo>
                  <a:pt x="806117" y="1322857"/>
                </a:lnTo>
                <a:lnTo>
                  <a:pt x="802622" y="1325406"/>
                </a:lnTo>
                <a:lnTo>
                  <a:pt x="799127" y="1328274"/>
                </a:lnTo>
                <a:lnTo>
                  <a:pt x="791501" y="1333053"/>
                </a:lnTo>
                <a:lnTo>
                  <a:pt x="782922" y="1337514"/>
                </a:lnTo>
                <a:lnTo>
                  <a:pt x="773389" y="1341655"/>
                </a:lnTo>
                <a:lnTo>
                  <a:pt x="763222" y="1345479"/>
                </a:lnTo>
                <a:lnTo>
                  <a:pt x="752418" y="1348984"/>
                </a:lnTo>
                <a:lnTo>
                  <a:pt x="740980" y="1352170"/>
                </a:lnTo>
                <a:lnTo>
                  <a:pt x="728905" y="1355037"/>
                </a:lnTo>
                <a:lnTo>
                  <a:pt x="716196" y="1357586"/>
                </a:lnTo>
                <a:lnTo>
                  <a:pt x="702850" y="1359816"/>
                </a:lnTo>
                <a:lnTo>
                  <a:pt x="688870" y="1362365"/>
                </a:lnTo>
                <a:lnTo>
                  <a:pt x="674253" y="1363958"/>
                </a:lnTo>
                <a:lnTo>
                  <a:pt x="659637" y="1365551"/>
                </a:lnTo>
                <a:lnTo>
                  <a:pt x="644385" y="1366826"/>
                </a:lnTo>
                <a:lnTo>
                  <a:pt x="628498" y="1367782"/>
                </a:lnTo>
                <a:lnTo>
                  <a:pt x="612611" y="1368737"/>
                </a:lnTo>
                <a:lnTo>
                  <a:pt x="596088" y="1369056"/>
                </a:lnTo>
                <a:lnTo>
                  <a:pt x="579248" y="1369693"/>
                </a:lnTo>
                <a:lnTo>
                  <a:pt x="562407" y="1370012"/>
                </a:lnTo>
                <a:lnTo>
                  <a:pt x="528091" y="1369693"/>
                </a:lnTo>
                <a:lnTo>
                  <a:pt x="492821" y="1369056"/>
                </a:lnTo>
                <a:lnTo>
                  <a:pt x="457234" y="1367782"/>
                </a:lnTo>
                <a:lnTo>
                  <a:pt x="421964" y="1365870"/>
                </a:lnTo>
                <a:lnTo>
                  <a:pt x="386377" y="1363640"/>
                </a:lnTo>
                <a:lnTo>
                  <a:pt x="351743" y="1360772"/>
                </a:lnTo>
                <a:lnTo>
                  <a:pt x="317744" y="1358223"/>
                </a:lnTo>
                <a:lnTo>
                  <a:pt x="284699" y="1355037"/>
                </a:lnTo>
                <a:lnTo>
                  <a:pt x="253242" y="1351851"/>
                </a:lnTo>
                <a:lnTo>
                  <a:pt x="223057" y="1348346"/>
                </a:lnTo>
                <a:lnTo>
                  <a:pt x="195413" y="1345160"/>
                </a:lnTo>
                <a:lnTo>
                  <a:pt x="146480" y="1339107"/>
                </a:lnTo>
                <a:lnTo>
                  <a:pt x="108986" y="1334009"/>
                </a:lnTo>
                <a:lnTo>
                  <a:pt x="75941" y="1329230"/>
                </a:lnTo>
                <a:lnTo>
                  <a:pt x="67997" y="1326681"/>
                </a:lnTo>
                <a:lnTo>
                  <a:pt x="60689" y="1323813"/>
                </a:lnTo>
                <a:lnTo>
                  <a:pt x="54016" y="1321264"/>
                </a:lnTo>
                <a:lnTo>
                  <a:pt x="47661" y="1318078"/>
                </a:lnTo>
                <a:lnTo>
                  <a:pt x="41942" y="1315211"/>
                </a:lnTo>
                <a:lnTo>
                  <a:pt x="36223" y="1311706"/>
                </a:lnTo>
                <a:lnTo>
                  <a:pt x="31456" y="1308201"/>
                </a:lnTo>
                <a:lnTo>
                  <a:pt x="26690" y="1305015"/>
                </a:lnTo>
                <a:lnTo>
                  <a:pt x="22560" y="1300873"/>
                </a:lnTo>
                <a:lnTo>
                  <a:pt x="18747" y="1297368"/>
                </a:lnTo>
                <a:lnTo>
                  <a:pt x="15251" y="1293545"/>
                </a:lnTo>
                <a:lnTo>
                  <a:pt x="12392" y="1289085"/>
                </a:lnTo>
                <a:lnTo>
                  <a:pt x="9532" y="1285261"/>
                </a:lnTo>
                <a:lnTo>
                  <a:pt x="7308" y="1281119"/>
                </a:lnTo>
                <a:lnTo>
                  <a:pt x="5401" y="1276659"/>
                </a:lnTo>
                <a:lnTo>
                  <a:pt x="3495" y="1272198"/>
                </a:lnTo>
                <a:lnTo>
                  <a:pt x="2224" y="1267738"/>
                </a:lnTo>
                <a:lnTo>
                  <a:pt x="1271" y="1263277"/>
                </a:lnTo>
                <a:lnTo>
                  <a:pt x="635" y="1258816"/>
                </a:lnTo>
                <a:lnTo>
                  <a:pt x="317" y="1253719"/>
                </a:lnTo>
                <a:lnTo>
                  <a:pt x="0" y="1249258"/>
                </a:lnTo>
                <a:lnTo>
                  <a:pt x="0" y="1244479"/>
                </a:lnTo>
                <a:lnTo>
                  <a:pt x="317" y="1239700"/>
                </a:lnTo>
                <a:lnTo>
                  <a:pt x="953" y="1234921"/>
                </a:lnTo>
                <a:lnTo>
                  <a:pt x="1588" y="1230141"/>
                </a:lnTo>
                <a:lnTo>
                  <a:pt x="2542" y="1225362"/>
                </a:lnTo>
                <a:lnTo>
                  <a:pt x="5401" y="1215804"/>
                </a:lnTo>
                <a:lnTo>
                  <a:pt x="8579" y="1205927"/>
                </a:lnTo>
                <a:lnTo>
                  <a:pt x="12074" y="1196369"/>
                </a:lnTo>
                <a:lnTo>
                  <a:pt x="16840" y="1187448"/>
                </a:lnTo>
                <a:lnTo>
                  <a:pt x="21289" y="1178208"/>
                </a:lnTo>
                <a:lnTo>
                  <a:pt x="26373" y="1168968"/>
                </a:lnTo>
                <a:lnTo>
                  <a:pt x="31774" y="1160366"/>
                </a:lnTo>
                <a:lnTo>
                  <a:pt x="36858" y="1152400"/>
                </a:lnTo>
                <a:lnTo>
                  <a:pt x="42577" y="1144435"/>
                </a:lnTo>
                <a:lnTo>
                  <a:pt x="47661" y="1137107"/>
                </a:lnTo>
                <a:lnTo>
                  <a:pt x="53063" y="1130416"/>
                </a:lnTo>
                <a:lnTo>
                  <a:pt x="62595" y="1118627"/>
                </a:lnTo>
                <a:lnTo>
                  <a:pt x="70221" y="1109706"/>
                </a:lnTo>
                <a:lnTo>
                  <a:pt x="77529" y="1101741"/>
                </a:lnTo>
                <a:lnTo>
                  <a:pt x="107397" y="1100148"/>
                </a:lnTo>
                <a:lnTo>
                  <a:pt x="136948" y="1098874"/>
                </a:lnTo>
                <a:lnTo>
                  <a:pt x="165227" y="1097918"/>
                </a:lnTo>
                <a:lnTo>
                  <a:pt x="193189" y="1097280"/>
                </a:lnTo>
                <a:lnTo>
                  <a:pt x="220197" y="1096962"/>
                </a:lnTo>
                <a:close/>
                <a:moveTo>
                  <a:pt x="441326" y="742950"/>
                </a:moveTo>
                <a:lnTo>
                  <a:pt x="460693" y="742950"/>
                </a:lnTo>
                <a:lnTo>
                  <a:pt x="479108" y="743267"/>
                </a:lnTo>
                <a:lnTo>
                  <a:pt x="497206" y="744220"/>
                </a:lnTo>
                <a:lnTo>
                  <a:pt x="514668" y="745490"/>
                </a:lnTo>
                <a:lnTo>
                  <a:pt x="531178" y="747712"/>
                </a:lnTo>
                <a:lnTo>
                  <a:pt x="547688" y="749935"/>
                </a:lnTo>
                <a:lnTo>
                  <a:pt x="563246" y="752475"/>
                </a:lnTo>
                <a:lnTo>
                  <a:pt x="578486" y="755332"/>
                </a:lnTo>
                <a:lnTo>
                  <a:pt x="593408" y="758507"/>
                </a:lnTo>
                <a:lnTo>
                  <a:pt x="607378" y="762635"/>
                </a:lnTo>
                <a:lnTo>
                  <a:pt x="620713" y="766445"/>
                </a:lnTo>
                <a:lnTo>
                  <a:pt x="633731" y="770890"/>
                </a:lnTo>
                <a:lnTo>
                  <a:pt x="646431" y="775335"/>
                </a:lnTo>
                <a:lnTo>
                  <a:pt x="658496" y="780097"/>
                </a:lnTo>
                <a:lnTo>
                  <a:pt x="669926" y="785495"/>
                </a:lnTo>
                <a:lnTo>
                  <a:pt x="681038" y="790575"/>
                </a:lnTo>
                <a:lnTo>
                  <a:pt x="691833" y="796290"/>
                </a:lnTo>
                <a:lnTo>
                  <a:pt x="701993" y="801687"/>
                </a:lnTo>
                <a:lnTo>
                  <a:pt x="711836" y="807720"/>
                </a:lnTo>
                <a:lnTo>
                  <a:pt x="721361" y="813752"/>
                </a:lnTo>
                <a:lnTo>
                  <a:pt x="729933" y="819785"/>
                </a:lnTo>
                <a:lnTo>
                  <a:pt x="738506" y="825817"/>
                </a:lnTo>
                <a:lnTo>
                  <a:pt x="746443" y="832167"/>
                </a:lnTo>
                <a:lnTo>
                  <a:pt x="754063" y="838517"/>
                </a:lnTo>
                <a:lnTo>
                  <a:pt x="761366" y="844867"/>
                </a:lnTo>
                <a:lnTo>
                  <a:pt x="768351" y="851217"/>
                </a:lnTo>
                <a:lnTo>
                  <a:pt x="774383" y="857567"/>
                </a:lnTo>
                <a:lnTo>
                  <a:pt x="780733" y="864235"/>
                </a:lnTo>
                <a:lnTo>
                  <a:pt x="786448" y="870267"/>
                </a:lnTo>
                <a:lnTo>
                  <a:pt x="791846" y="876617"/>
                </a:lnTo>
                <a:lnTo>
                  <a:pt x="796926" y="882650"/>
                </a:lnTo>
                <a:lnTo>
                  <a:pt x="805816" y="894715"/>
                </a:lnTo>
                <a:lnTo>
                  <a:pt x="813753" y="906145"/>
                </a:lnTo>
                <a:lnTo>
                  <a:pt x="820421" y="916622"/>
                </a:lnTo>
                <a:lnTo>
                  <a:pt x="826136" y="926465"/>
                </a:lnTo>
                <a:lnTo>
                  <a:pt x="830581" y="935355"/>
                </a:lnTo>
                <a:lnTo>
                  <a:pt x="833756" y="942657"/>
                </a:lnTo>
                <a:lnTo>
                  <a:pt x="836613" y="949007"/>
                </a:lnTo>
                <a:lnTo>
                  <a:pt x="838518" y="953452"/>
                </a:lnTo>
                <a:lnTo>
                  <a:pt x="839788" y="957262"/>
                </a:lnTo>
                <a:lnTo>
                  <a:pt x="839788" y="962342"/>
                </a:lnTo>
                <a:lnTo>
                  <a:pt x="839788" y="966787"/>
                </a:lnTo>
                <a:lnTo>
                  <a:pt x="839471" y="971867"/>
                </a:lnTo>
                <a:lnTo>
                  <a:pt x="838836" y="976312"/>
                </a:lnTo>
                <a:lnTo>
                  <a:pt x="838201" y="980757"/>
                </a:lnTo>
                <a:lnTo>
                  <a:pt x="837248" y="985202"/>
                </a:lnTo>
                <a:lnTo>
                  <a:pt x="835978" y="989012"/>
                </a:lnTo>
                <a:lnTo>
                  <a:pt x="834073" y="993457"/>
                </a:lnTo>
                <a:lnTo>
                  <a:pt x="832168" y="997267"/>
                </a:lnTo>
                <a:lnTo>
                  <a:pt x="830263" y="1001077"/>
                </a:lnTo>
                <a:lnTo>
                  <a:pt x="828041" y="1004887"/>
                </a:lnTo>
                <a:lnTo>
                  <a:pt x="825818" y="1008380"/>
                </a:lnTo>
                <a:lnTo>
                  <a:pt x="822643" y="1011872"/>
                </a:lnTo>
                <a:lnTo>
                  <a:pt x="819786" y="1015365"/>
                </a:lnTo>
                <a:lnTo>
                  <a:pt x="816928" y="1018540"/>
                </a:lnTo>
                <a:lnTo>
                  <a:pt x="813753" y="1021715"/>
                </a:lnTo>
                <a:lnTo>
                  <a:pt x="809943" y="1024572"/>
                </a:lnTo>
                <a:lnTo>
                  <a:pt x="806133" y="1027747"/>
                </a:lnTo>
                <a:lnTo>
                  <a:pt x="802323" y="1030605"/>
                </a:lnTo>
                <a:lnTo>
                  <a:pt x="798196" y="1033145"/>
                </a:lnTo>
                <a:lnTo>
                  <a:pt x="789306" y="1038542"/>
                </a:lnTo>
                <a:lnTo>
                  <a:pt x="780098" y="1042987"/>
                </a:lnTo>
                <a:lnTo>
                  <a:pt x="769938" y="1047115"/>
                </a:lnTo>
                <a:lnTo>
                  <a:pt x="758826" y="1051242"/>
                </a:lnTo>
                <a:lnTo>
                  <a:pt x="747396" y="1054735"/>
                </a:lnTo>
                <a:lnTo>
                  <a:pt x="735648" y="1057910"/>
                </a:lnTo>
                <a:lnTo>
                  <a:pt x="722948" y="1061085"/>
                </a:lnTo>
                <a:lnTo>
                  <a:pt x="709931" y="1063625"/>
                </a:lnTo>
                <a:lnTo>
                  <a:pt x="696278" y="1065530"/>
                </a:lnTo>
                <a:lnTo>
                  <a:pt x="682308" y="1067435"/>
                </a:lnTo>
                <a:lnTo>
                  <a:pt x="668021" y="1069022"/>
                </a:lnTo>
                <a:lnTo>
                  <a:pt x="653098" y="1070292"/>
                </a:lnTo>
                <a:lnTo>
                  <a:pt x="637858" y="1071245"/>
                </a:lnTo>
                <a:lnTo>
                  <a:pt x="622618" y="1072515"/>
                </a:lnTo>
                <a:lnTo>
                  <a:pt x="607061" y="1072832"/>
                </a:lnTo>
                <a:lnTo>
                  <a:pt x="590868" y="1073150"/>
                </a:lnTo>
                <a:lnTo>
                  <a:pt x="574676" y="1073150"/>
                </a:lnTo>
                <a:lnTo>
                  <a:pt x="558166" y="1073150"/>
                </a:lnTo>
                <a:lnTo>
                  <a:pt x="525463" y="1072197"/>
                </a:lnTo>
                <a:lnTo>
                  <a:pt x="492126" y="1070292"/>
                </a:lnTo>
                <a:lnTo>
                  <a:pt x="458471" y="1068070"/>
                </a:lnTo>
                <a:lnTo>
                  <a:pt x="425451" y="1065530"/>
                </a:lnTo>
                <a:lnTo>
                  <a:pt x="392431" y="1062355"/>
                </a:lnTo>
                <a:lnTo>
                  <a:pt x="360681" y="1058545"/>
                </a:lnTo>
                <a:lnTo>
                  <a:pt x="329883" y="1054735"/>
                </a:lnTo>
                <a:lnTo>
                  <a:pt x="300038" y="1050925"/>
                </a:lnTo>
                <a:lnTo>
                  <a:pt x="272098" y="1046480"/>
                </a:lnTo>
                <a:lnTo>
                  <a:pt x="245746" y="1042670"/>
                </a:lnTo>
                <a:lnTo>
                  <a:pt x="199708" y="1034732"/>
                </a:lnTo>
                <a:lnTo>
                  <a:pt x="164148" y="1028700"/>
                </a:lnTo>
                <a:lnTo>
                  <a:pt x="141288" y="1023937"/>
                </a:lnTo>
                <a:lnTo>
                  <a:pt x="133351" y="1022350"/>
                </a:lnTo>
                <a:lnTo>
                  <a:pt x="126048" y="1019492"/>
                </a:lnTo>
                <a:lnTo>
                  <a:pt x="119380" y="1016635"/>
                </a:lnTo>
                <a:lnTo>
                  <a:pt x="112713" y="1013142"/>
                </a:lnTo>
                <a:lnTo>
                  <a:pt x="106680" y="1009650"/>
                </a:lnTo>
                <a:lnTo>
                  <a:pt x="101283" y="1006475"/>
                </a:lnTo>
                <a:lnTo>
                  <a:pt x="95885" y="1002665"/>
                </a:lnTo>
                <a:lnTo>
                  <a:pt x="91440" y="998855"/>
                </a:lnTo>
                <a:lnTo>
                  <a:pt x="86995" y="995045"/>
                </a:lnTo>
                <a:lnTo>
                  <a:pt x="82868" y="991235"/>
                </a:lnTo>
                <a:lnTo>
                  <a:pt x="79375" y="987107"/>
                </a:lnTo>
                <a:lnTo>
                  <a:pt x="76200" y="982980"/>
                </a:lnTo>
                <a:lnTo>
                  <a:pt x="73660" y="978535"/>
                </a:lnTo>
                <a:lnTo>
                  <a:pt x="70803" y="974407"/>
                </a:lnTo>
                <a:lnTo>
                  <a:pt x="68580" y="970280"/>
                </a:lnTo>
                <a:lnTo>
                  <a:pt x="66993" y="965517"/>
                </a:lnTo>
                <a:lnTo>
                  <a:pt x="65405" y="961390"/>
                </a:lnTo>
                <a:lnTo>
                  <a:pt x="64135" y="956945"/>
                </a:lnTo>
                <a:lnTo>
                  <a:pt x="63183" y="952182"/>
                </a:lnTo>
                <a:lnTo>
                  <a:pt x="62548" y="947737"/>
                </a:lnTo>
                <a:lnTo>
                  <a:pt x="61913" y="942975"/>
                </a:lnTo>
                <a:lnTo>
                  <a:pt x="61913" y="938212"/>
                </a:lnTo>
                <a:lnTo>
                  <a:pt x="61913" y="933767"/>
                </a:lnTo>
                <a:lnTo>
                  <a:pt x="62230" y="929005"/>
                </a:lnTo>
                <a:lnTo>
                  <a:pt x="62548" y="924242"/>
                </a:lnTo>
                <a:lnTo>
                  <a:pt x="63183" y="919480"/>
                </a:lnTo>
                <a:lnTo>
                  <a:pt x="64135" y="915035"/>
                </a:lnTo>
                <a:lnTo>
                  <a:pt x="66358" y="905510"/>
                </a:lnTo>
                <a:lnTo>
                  <a:pt x="69215" y="896302"/>
                </a:lnTo>
                <a:lnTo>
                  <a:pt x="72708" y="887412"/>
                </a:lnTo>
                <a:lnTo>
                  <a:pt x="76835" y="878205"/>
                </a:lnTo>
                <a:lnTo>
                  <a:pt x="81280" y="869315"/>
                </a:lnTo>
                <a:lnTo>
                  <a:pt x="86043" y="860742"/>
                </a:lnTo>
                <a:lnTo>
                  <a:pt x="90805" y="853122"/>
                </a:lnTo>
                <a:lnTo>
                  <a:pt x="95568" y="845185"/>
                </a:lnTo>
                <a:lnTo>
                  <a:pt x="100965" y="837565"/>
                </a:lnTo>
                <a:lnTo>
                  <a:pt x="105728" y="830897"/>
                </a:lnTo>
                <a:lnTo>
                  <a:pt x="110808" y="824547"/>
                </a:lnTo>
                <a:lnTo>
                  <a:pt x="119698" y="813435"/>
                </a:lnTo>
                <a:lnTo>
                  <a:pt x="126683" y="805497"/>
                </a:lnTo>
                <a:lnTo>
                  <a:pt x="133351" y="798195"/>
                </a:lnTo>
                <a:lnTo>
                  <a:pt x="160973" y="789622"/>
                </a:lnTo>
                <a:lnTo>
                  <a:pt x="187961" y="782320"/>
                </a:lnTo>
                <a:lnTo>
                  <a:pt x="214631" y="775335"/>
                </a:lnTo>
                <a:lnTo>
                  <a:pt x="240348" y="768985"/>
                </a:lnTo>
                <a:lnTo>
                  <a:pt x="265113" y="763905"/>
                </a:lnTo>
                <a:lnTo>
                  <a:pt x="289561" y="759142"/>
                </a:lnTo>
                <a:lnTo>
                  <a:pt x="313056" y="754697"/>
                </a:lnTo>
                <a:lnTo>
                  <a:pt x="336233" y="751522"/>
                </a:lnTo>
                <a:lnTo>
                  <a:pt x="358458" y="748665"/>
                </a:lnTo>
                <a:lnTo>
                  <a:pt x="380048" y="746125"/>
                </a:lnTo>
                <a:lnTo>
                  <a:pt x="401321" y="744537"/>
                </a:lnTo>
                <a:lnTo>
                  <a:pt x="421641" y="743585"/>
                </a:lnTo>
                <a:lnTo>
                  <a:pt x="441326" y="742950"/>
                </a:lnTo>
                <a:close/>
                <a:moveTo>
                  <a:pt x="678926" y="0"/>
                </a:moveTo>
                <a:lnTo>
                  <a:pt x="688455" y="0"/>
                </a:lnTo>
                <a:lnTo>
                  <a:pt x="698620" y="0"/>
                </a:lnTo>
                <a:lnTo>
                  <a:pt x="708785" y="635"/>
                </a:lnTo>
                <a:lnTo>
                  <a:pt x="719903" y="1588"/>
                </a:lnTo>
                <a:lnTo>
                  <a:pt x="731020" y="3494"/>
                </a:lnTo>
                <a:lnTo>
                  <a:pt x="742138" y="6035"/>
                </a:lnTo>
                <a:lnTo>
                  <a:pt x="747856" y="7624"/>
                </a:lnTo>
                <a:lnTo>
                  <a:pt x="753573" y="9212"/>
                </a:lnTo>
                <a:lnTo>
                  <a:pt x="759291" y="11118"/>
                </a:lnTo>
                <a:lnTo>
                  <a:pt x="764691" y="13341"/>
                </a:lnTo>
                <a:lnTo>
                  <a:pt x="770409" y="15565"/>
                </a:lnTo>
                <a:lnTo>
                  <a:pt x="775809" y="18424"/>
                </a:lnTo>
                <a:lnTo>
                  <a:pt x="781527" y="21283"/>
                </a:lnTo>
                <a:lnTo>
                  <a:pt x="786927" y="24459"/>
                </a:lnTo>
                <a:lnTo>
                  <a:pt x="792327" y="27636"/>
                </a:lnTo>
                <a:lnTo>
                  <a:pt x="797727" y="31448"/>
                </a:lnTo>
                <a:lnTo>
                  <a:pt x="802809" y="35577"/>
                </a:lnTo>
                <a:lnTo>
                  <a:pt x="807892" y="40025"/>
                </a:lnTo>
                <a:lnTo>
                  <a:pt x="812656" y="44472"/>
                </a:lnTo>
                <a:lnTo>
                  <a:pt x="817739" y="49237"/>
                </a:lnTo>
                <a:lnTo>
                  <a:pt x="822186" y="54637"/>
                </a:lnTo>
                <a:lnTo>
                  <a:pt x="826950" y="60355"/>
                </a:lnTo>
                <a:lnTo>
                  <a:pt x="831080" y="66390"/>
                </a:lnTo>
                <a:lnTo>
                  <a:pt x="835209" y="72426"/>
                </a:lnTo>
                <a:lnTo>
                  <a:pt x="839339" y="79414"/>
                </a:lnTo>
                <a:lnTo>
                  <a:pt x="843151" y="86403"/>
                </a:lnTo>
                <a:lnTo>
                  <a:pt x="846645" y="93709"/>
                </a:lnTo>
                <a:lnTo>
                  <a:pt x="850139" y="101650"/>
                </a:lnTo>
                <a:lnTo>
                  <a:pt x="853315" y="110227"/>
                </a:lnTo>
                <a:lnTo>
                  <a:pt x="855857" y="118486"/>
                </a:lnTo>
                <a:lnTo>
                  <a:pt x="858398" y="127698"/>
                </a:lnTo>
                <a:lnTo>
                  <a:pt x="860939" y="137545"/>
                </a:lnTo>
                <a:lnTo>
                  <a:pt x="863163" y="147393"/>
                </a:lnTo>
                <a:lnTo>
                  <a:pt x="864751" y="158193"/>
                </a:lnTo>
                <a:lnTo>
                  <a:pt x="866021" y="168994"/>
                </a:lnTo>
                <a:lnTo>
                  <a:pt x="867292" y="180429"/>
                </a:lnTo>
                <a:lnTo>
                  <a:pt x="867927" y="192500"/>
                </a:lnTo>
                <a:lnTo>
                  <a:pt x="868563" y="204889"/>
                </a:lnTo>
                <a:lnTo>
                  <a:pt x="868563" y="217595"/>
                </a:lnTo>
                <a:lnTo>
                  <a:pt x="868245" y="230937"/>
                </a:lnTo>
                <a:lnTo>
                  <a:pt x="867610" y="268103"/>
                </a:lnTo>
                <a:lnTo>
                  <a:pt x="867610" y="303998"/>
                </a:lnTo>
                <a:lnTo>
                  <a:pt x="868245" y="337987"/>
                </a:lnTo>
                <a:lnTo>
                  <a:pt x="869516" y="371023"/>
                </a:lnTo>
                <a:lnTo>
                  <a:pt x="871739" y="402472"/>
                </a:lnTo>
                <a:lnTo>
                  <a:pt x="874280" y="432331"/>
                </a:lnTo>
                <a:lnTo>
                  <a:pt x="877457" y="461238"/>
                </a:lnTo>
                <a:lnTo>
                  <a:pt x="880951" y="488557"/>
                </a:lnTo>
                <a:lnTo>
                  <a:pt x="885716" y="514605"/>
                </a:lnTo>
                <a:lnTo>
                  <a:pt x="890163" y="539699"/>
                </a:lnTo>
                <a:lnTo>
                  <a:pt x="895563" y="563206"/>
                </a:lnTo>
                <a:lnTo>
                  <a:pt x="900963" y="586077"/>
                </a:lnTo>
                <a:lnTo>
                  <a:pt x="906998" y="607043"/>
                </a:lnTo>
                <a:lnTo>
                  <a:pt x="913033" y="627690"/>
                </a:lnTo>
                <a:lnTo>
                  <a:pt x="919386" y="647068"/>
                </a:lnTo>
                <a:lnTo>
                  <a:pt x="926057" y="665174"/>
                </a:lnTo>
                <a:lnTo>
                  <a:pt x="933045" y="682645"/>
                </a:lnTo>
                <a:lnTo>
                  <a:pt x="940034" y="698846"/>
                </a:lnTo>
                <a:lnTo>
                  <a:pt x="947022" y="714411"/>
                </a:lnTo>
                <a:lnTo>
                  <a:pt x="954645" y="729023"/>
                </a:lnTo>
                <a:lnTo>
                  <a:pt x="961634" y="742682"/>
                </a:lnTo>
                <a:lnTo>
                  <a:pt x="968940" y="755389"/>
                </a:lnTo>
                <a:lnTo>
                  <a:pt x="976246" y="767460"/>
                </a:lnTo>
                <a:lnTo>
                  <a:pt x="983234" y="778895"/>
                </a:lnTo>
                <a:lnTo>
                  <a:pt x="990540" y="789696"/>
                </a:lnTo>
                <a:lnTo>
                  <a:pt x="997211" y="799861"/>
                </a:lnTo>
                <a:lnTo>
                  <a:pt x="1010869" y="818285"/>
                </a:lnTo>
                <a:lnTo>
                  <a:pt x="1022940" y="833850"/>
                </a:lnTo>
                <a:lnTo>
                  <a:pt x="1033740" y="847827"/>
                </a:lnTo>
                <a:lnTo>
                  <a:pt x="1041999" y="859263"/>
                </a:lnTo>
                <a:lnTo>
                  <a:pt x="1050258" y="871334"/>
                </a:lnTo>
                <a:lnTo>
                  <a:pt x="1058517" y="883722"/>
                </a:lnTo>
                <a:lnTo>
                  <a:pt x="1066141" y="896746"/>
                </a:lnTo>
                <a:lnTo>
                  <a:pt x="1073764" y="911041"/>
                </a:lnTo>
                <a:lnTo>
                  <a:pt x="1080752" y="925653"/>
                </a:lnTo>
                <a:lnTo>
                  <a:pt x="1084247" y="933277"/>
                </a:lnTo>
                <a:lnTo>
                  <a:pt x="1087423" y="940900"/>
                </a:lnTo>
                <a:lnTo>
                  <a:pt x="1090282" y="949160"/>
                </a:lnTo>
                <a:lnTo>
                  <a:pt x="1093458" y="957736"/>
                </a:lnTo>
                <a:lnTo>
                  <a:pt x="1096317" y="966313"/>
                </a:lnTo>
                <a:lnTo>
                  <a:pt x="1098858" y="975207"/>
                </a:lnTo>
                <a:lnTo>
                  <a:pt x="1101400" y="984420"/>
                </a:lnTo>
                <a:lnTo>
                  <a:pt x="1104258" y="993949"/>
                </a:lnTo>
                <a:lnTo>
                  <a:pt x="1106482" y="1003797"/>
                </a:lnTo>
                <a:lnTo>
                  <a:pt x="1108388" y="1013962"/>
                </a:lnTo>
                <a:lnTo>
                  <a:pt x="1110294" y="1024127"/>
                </a:lnTo>
                <a:lnTo>
                  <a:pt x="1111882" y="1034927"/>
                </a:lnTo>
                <a:lnTo>
                  <a:pt x="1113470" y="1046045"/>
                </a:lnTo>
                <a:lnTo>
                  <a:pt x="1115376" y="1057798"/>
                </a:lnTo>
                <a:lnTo>
                  <a:pt x="1116329" y="1069552"/>
                </a:lnTo>
                <a:lnTo>
                  <a:pt x="1117282" y="1081623"/>
                </a:lnTo>
                <a:lnTo>
                  <a:pt x="1118235" y="1094329"/>
                </a:lnTo>
                <a:lnTo>
                  <a:pt x="1118553" y="1107670"/>
                </a:lnTo>
                <a:lnTo>
                  <a:pt x="1118870" y="1121012"/>
                </a:lnTo>
                <a:lnTo>
                  <a:pt x="1119188" y="1134671"/>
                </a:lnTo>
                <a:lnTo>
                  <a:pt x="1118870" y="1144201"/>
                </a:lnTo>
                <a:lnTo>
                  <a:pt x="1118553" y="1153413"/>
                </a:lnTo>
                <a:lnTo>
                  <a:pt x="1117600" y="1162308"/>
                </a:lnTo>
                <a:lnTo>
                  <a:pt x="1116329" y="1171837"/>
                </a:lnTo>
                <a:lnTo>
                  <a:pt x="1114741" y="1181367"/>
                </a:lnTo>
                <a:lnTo>
                  <a:pt x="1112517" y="1190579"/>
                </a:lnTo>
                <a:lnTo>
                  <a:pt x="1110611" y="1200426"/>
                </a:lnTo>
                <a:lnTo>
                  <a:pt x="1108388" y="1209638"/>
                </a:lnTo>
                <a:lnTo>
                  <a:pt x="1103305" y="1229333"/>
                </a:lnTo>
                <a:lnTo>
                  <a:pt x="1097270" y="1249663"/>
                </a:lnTo>
                <a:lnTo>
                  <a:pt x="1091553" y="1270946"/>
                </a:lnTo>
                <a:lnTo>
                  <a:pt x="1084882" y="1293182"/>
                </a:lnTo>
                <a:lnTo>
                  <a:pt x="1078529" y="1316371"/>
                </a:lnTo>
                <a:lnTo>
                  <a:pt x="1072811" y="1340831"/>
                </a:lnTo>
                <a:lnTo>
                  <a:pt x="1070270" y="1353537"/>
                </a:lnTo>
                <a:lnTo>
                  <a:pt x="1067411" y="1366879"/>
                </a:lnTo>
                <a:lnTo>
                  <a:pt x="1064870" y="1380220"/>
                </a:lnTo>
                <a:lnTo>
                  <a:pt x="1062646" y="1394197"/>
                </a:lnTo>
                <a:lnTo>
                  <a:pt x="1060740" y="1409127"/>
                </a:lnTo>
                <a:lnTo>
                  <a:pt x="1059152" y="1423739"/>
                </a:lnTo>
                <a:lnTo>
                  <a:pt x="1057564" y="1438987"/>
                </a:lnTo>
                <a:lnTo>
                  <a:pt x="1056611" y="1455187"/>
                </a:lnTo>
                <a:lnTo>
                  <a:pt x="1055340" y="1471388"/>
                </a:lnTo>
                <a:lnTo>
                  <a:pt x="1055023" y="1488224"/>
                </a:lnTo>
                <a:lnTo>
                  <a:pt x="1055023" y="1506013"/>
                </a:lnTo>
                <a:lnTo>
                  <a:pt x="1055340" y="1524437"/>
                </a:lnTo>
                <a:lnTo>
                  <a:pt x="1055658" y="1538731"/>
                </a:lnTo>
                <a:lnTo>
                  <a:pt x="1055658" y="1552708"/>
                </a:lnTo>
                <a:lnTo>
                  <a:pt x="1055340" y="1566368"/>
                </a:lnTo>
                <a:lnTo>
                  <a:pt x="1054705" y="1579709"/>
                </a:lnTo>
                <a:lnTo>
                  <a:pt x="1054070" y="1592733"/>
                </a:lnTo>
                <a:lnTo>
                  <a:pt x="1053117" y="1605757"/>
                </a:lnTo>
                <a:lnTo>
                  <a:pt x="1051846" y="1618146"/>
                </a:lnTo>
                <a:lnTo>
                  <a:pt x="1050258" y="1630217"/>
                </a:lnTo>
                <a:lnTo>
                  <a:pt x="1048670" y="1641970"/>
                </a:lnTo>
                <a:lnTo>
                  <a:pt x="1046446" y="1653406"/>
                </a:lnTo>
                <a:lnTo>
                  <a:pt x="1044223" y="1664524"/>
                </a:lnTo>
                <a:lnTo>
                  <a:pt x="1041681" y="1675324"/>
                </a:lnTo>
                <a:lnTo>
                  <a:pt x="1039140" y="1686125"/>
                </a:lnTo>
                <a:lnTo>
                  <a:pt x="1036599" y="1695972"/>
                </a:lnTo>
                <a:lnTo>
                  <a:pt x="1033740" y="1705819"/>
                </a:lnTo>
                <a:lnTo>
                  <a:pt x="1030246" y="1715667"/>
                </a:lnTo>
                <a:lnTo>
                  <a:pt x="1027070" y="1724879"/>
                </a:lnTo>
                <a:lnTo>
                  <a:pt x="1023893" y="1734091"/>
                </a:lnTo>
                <a:lnTo>
                  <a:pt x="1020081" y="1742668"/>
                </a:lnTo>
                <a:lnTo>
                  <a:pt x="1016587" y="1751244"/>
                </a:lnTo>
                <a:lnTo>
                  <a:pt x="1012775" y="1759503"/>
                </a:lnTo>
                <a:lnTo>
                  <a:pt x="1008646" y="1767445"/>
                </a:lnTo>
                <a:lnTo>
                  <a:pt x="1004834" y="1775069"/>
                </a:lnTo>
                <a:lnTo>
                  <a:pt x="1000705" y="1782375"/>
                </a:lnTo>
                <a:lnTo>
                  <a:pt x="996258" y="1789363"/>
                </a:lnTo>
                <a:lnTo>
                  <a:pt x="992128" y="1796352"/>
                </a:lnTo>
                <a:lnTo>
                  <a:pt x="983552" y="1809376"/>
                </a:lnTo>
                <a:lnTo>
                  <a:pt x="974657" y="1821447"/>
                </a:lnTo>
                <a:lnTo>
                  <a:pt x="965763" y="1832565"/>
                </a:lnTo>
                <a:lnTo>
                  <a:pt x="956869" y="1843047"/>
                </a:lnTo>
                <a:lnTo>
                  <a:pt x="947657" y="1852259"/>
                </a:lnTo>
                <a:lnTo>
                  <a:pt x="938763" y="1860836"/>
                </a:lnTo>
                <a:lnTo>
                  <a:pt x="930504" y="1868142"/>
                </a:lnTo>
                <a:lnTo>
                  <a:pt x="921928" y="1875448"/>
                </a:lnTo>
                <a:lnTo>
                  <a:pt x="913669" y="1881166"/>
                </a:lnTo>
                <a:lnTo>
                  <a:pt x="906363" y="1886884"/>
                </a:lnTo>
                <a:lnTo>
                  <a:pt x="899057" y="1891331"/>
                </a:lnTo>
                <a:lnTo>
                  <a:pt x="892386" y="1895461"/>
                </a:lnTo>
                <a:lnTo>
                  <a:pt x="886669" y="1898955"/>
                </a:lnTo>
                <a:lnTo>
                  <a:pt x="876821" y="1903720"/>
                </a:lnTo>
                <a:lnTo>
                  <a:pt x="870469" y="1906579"/>
                </a:lnTo>
                <a:lnTo>
                  <a:pt x="868563" y="1907532"/>
                </a:lnTo>
                <a:lnTo>
                  <a:pt x="856492" y="1909755"/>
                </a:lnTo>
                <a:lnTo>
                  <a:pt x="844104" y="1911979"/>
                </a:lnTo>
                <a:lnTo>
                  <a:pt x="818374" y="1915473"/>
                </a:lnTo>
                <a:lnTo>
                  <a:pt x="792962" y="1918967"/>
                </a:lnTo>
                <a:lnTo>
                  <a:pt x="768821" y="1921509"/>
                </a:lnTo>
                <a:lnTo>
                  <a:pt x="747856" y="1923415"/>
                </a:lnTo>
                <a:lnTo>
                  <a:pt x="731020" y="1924685"/>
                </a:lnTo>
                <a:lnTo>
                  <a:pt x="716091" y="1925638"/>
                </a:lnTo>
                <a:lnTo>
                  <a:pt x="725938" y="1918332"/>
                </a:lnTo>
                <a:lnTo>
                  <a:pt x="734832" y="1911026"/>
                </a:lnTo>
                <a:lnTo>
                  <a:pt x="742138" y="1903720"/>
                </a:lnTo>
                <a:lnTo>
                  <a:pt x="749126" y="1896731"/>
                </a:lnTo>
                <a:lnTo>
                  <a:pt x="754844" y="1889743"/>
                </a:lnTo>
                <a:lnTo>
                  <a:pt x="759926" y="1883072"/>
                </a:lnTo>
                <a:lnTo>
                  <a:pt x="764056" y="1876084"/>
                </a:lnTo>
                <a:lnTo>
                  <a:pt x="767868" y="1869413"/>
                </a:lnTo>
                <a:lnTo>
                  <a:pt x="770726" y="1863060"/>
                </a:lnTo>
                <a:lnTo>
                  <a:pt x="772632" y="1856389"/>
                </a:lnTo>
                <a:lnTo>
                  <a:pt x="774221" y="1850353"/>
                </a:lnTo>
                <a:lnTo>
                  <a:pt x="775491" y="1844000"/>
                </a:lnTo>
                <a:lnTo>
                  <a:pt x="776127" y="1837965"/>
                </a:lnTo>
                <a:lnTo>
                  <a:pt x="776444" y="1831612"/>
                </a:lnTo>
                <a:lnTo>
                  <a:pt x="776127" y="1825894"/>
                </a:lnTo>
                <a:lnTo>
                  <a:pt x="775809" y="1819858"/>
                </a:lnTo>
                <a:lnTo>
                  <a:pt x="775491" y="1814141"/>
                </a:lnTo>
                <a:lnTo>
                  <a:pt x="774538" y="1808423"/>
                </a:lnTo>
                <a:lnTo>
                  <a:pt x="772950" y="1796987"/>
                </a:lnTo>
                <a:lnTo>
                  <a:pt x="771044" y="1785869"/>
                </a:lnTo>
                <a:lnTo>
                  <a:pt x="769774" y="1775069"/>
                </a:lnTo>
                <a:lnTo>
                  <a:pt x="769456" y="1769986"/>
                </a:lnTo>
                <a:lnTo>
                  <a:pt x="769456" y="1764268"/>
                </a:lnTo>
                <a:lnTo>
                  <a:pt x="769774" y="1759186"/>
                </a:lnTo>
                <a:lnTo>
                  <a:pt x="770409" y="1753786"/>
                </a:lnTo>
                <a:lnTo>
                  <a:pt x="771362" y="1748385"/>
                </a:lnTo>
                <a:lnTo>
                  <a:pt x="772950" y="1742985"/>
                </a:lnTo>
                <a:lnTo>
                  <a:pt x="774856" y="1737903"/>
                </a:lnTo>
                <a:lnTo>
                  <a:pt x="777715" y="1732820"/>
                </a:lnTo>
                <a:lnTo>
                  <a:pt x="783432" y="1723608"/>
                </a:lnTo>
                <a:lnTo>
                  <a:pt x="789150" y="1715031"/>
                </a:lnTo>
                <a:lnTo>
                  <a:pt x="795503" y="1707090"/>
                </a:lnTo>
                <a:lnTo>
                  <a:pt x="801539" y="1699466"/>
                </a:lnTo>
                <a:lnTo>
                  <a:pt x="814245" y="1684854"/>
                </a:lnTo>
                <a:lnTo>
                  <a:pt x="826315" y="1671512"/>
                </a:lnTo>
                <a:lnTo>
                  <a:pt x="831715" y="1665159"/>
                </a:lnTo>
                <a:lnTo>
                  <a:pt x="837433" y="1658488"/>
                </a:lnTo>
                <a:lnTo>
                  <a:pt x="842198" y="1652135"/>
                </a:lnTo>
                <a:lnTo>
                  <a:pt x="846645" y="1645464"/>
                </a:lnTo>
                <a:lnTo>
                  <a:pt x="851092" y="1638476"/>
                </a:lnTo>
                <a:lnTo>
                  <a:pt x="854268" y="1631805"/>
                </a:lnTo>
                <a:lnTo>
                  <a:pt x="857127" y="1624816"/>
                </a:lnTo>
                <a:lnTo>
                  <a:pt x="858080" y="1621322"/>
                </a:lnTo>
                <a:lnTo>
                  <a:pt x="859033" y="1617510"/>
                </a:lnTo>
                <a:lnTo>
                  <a:pt x="860304" y="1612428"/>
                </a:lnTo>
                <a:lnTo>
                  <a:pt x="860621" y="1607663"/>
                </a:lnTo>
                <a:lnTo>
                  <a:pt x="860621" y="1602580"/>
                </a:lnTo>
                <a:lnTo>
                  <a:pt x="860304" y="1598133"/>
                </a:lnTo>
                <a:lnTo>
                  <a:pt x="859351" y="1593686"/>
                </a:lnTo>
                <a:lnTo>
                  <a:pt x="858080" y="1589239"/>
                </a:lnTo>
                <a:lnTo>
                  <a:pt x="856810" y="1584792"/>
                </a:lnTo>
                <a:lnTo>
                  <a:pt x="855221" y="1580344"/>
                </a:lnTo>
                <a:lnTo>
                  <a:pt x="853315" y="1576533"/>
                </a:lnTo>
                <a:lnTo>
                  <a:pt x="851092" y="1572403"/>
                </a:lnTo>
                <a:lnTo>
                  <a:pt x="846009" y="1564462"/>
                </a:lnTo>
                <a:lnTo>
                  <a:pt x="840292" y="1556520"/>
                </a:lnTo>
                <a:lnTo>
                  <a:pt x="834256" y="1549214"/>
                </a:lnTo>
                <a:lnTo>
                  <a:pt x="822186" y="1534284"/>
                </a:lnTo>
                <a:lnTo>
                  <a:pt x="816786" y="1527296"/>
                </a:lnTo>
                <a:lnTo>
                  <a:pt x="811386" y="1519990"/>
                </a:lnTo>
                <a:lnTo>
                  <a:pt x="808844" y="1516495"/>
                </a:lnTo>
                <a:lnTo>
                  <a:pt x="806939" y="1512683"/>
                </a:lnTo>
                <a:lnTo>
                  <a:pt x="805033" y="1508872"/>
                </a:lnTo>
                <a:lnTo>
                  <a:pt x="803444" y="1505377"/>
                </a:lnTo>
                <a:lnTo>
                  <a:pt x="802174" y="1501565"/>
                </a:lnTo>
                <a:lnTo>
                  <a:pt x="800903" y="1497436"/>
                </a:lnTo>
                <a:lnTo>
                  <a:pt x="800268" y="1493624"/>
                </a:lnTo>
                <a:lnTo>
                  <a:pt x="799950" y="1489812"/>
                </a:lnTo>
                <a:lnTo>
                  <a:pt x="799950" y="1481553"/>
                </a:lnTo>
                <a:lnTo>
                  <a:pt x="800903" y="1473929"/>
                </a:lnTo>
                <a:lnTo>
                  <a:pt x="802491" y="1466623"/>
                </a:lnTo>
                <a:lnTo>
                  <a:pt x="804397" y="1459635"/>
                </a:lnTo>
                <a:lnTo>
                  <a:pt x="806939" y="1452964"/>
                </a:lnTo>
                <a:lnTo>
                  <a:pt x="809797" y="1446928"/>
                </a:lnTo>
                <a:lnTo>
                  <a:pt x="813292" y="1440893"/>
                </a:lnTo>
                <a:lnTo>
                  <a:pt x="817421" y="1435175"/>
                </a:lnTo>
                <a:lnTo>
                  <a:pt x="821550" y="1429775"/>
                </a:lnTo>
                <a:lnTo>
                  <a:pt x="825998" y="1424692"/>
                </a:lnTo>
                <a:lnTo>
                  <a:pt x="830762" y="1419610"/>
                </a:lnTo>
                <a:lnTo>
                  <a:pt x="835527" y="1414845"/>
                </a:lnTo>
                <a:lnTo>
                  <a:pt x="840927" y="1410080"/>
                </a:lnTo>
                <a:lnTo>
                  <a:pt x="846327" y="1405315"/>
                </a:lnTo>
                <a:lnTo>
                  <a:pt x="857127" y="1396739"/>
                </a:lnTo>
                <a:lnTo>
                  <a:pt x="868245" y="1387844"/>
                </a:lnTo>
                <a:lnTo>
                  <a:pt x="879045" y="1378950"/>
                </a:lnTo>
                <a:lnTo>
                  <a:pt x="884445" y="1374820"/>
                </a:lnTo>
                <a:lnTo>
                  <a:pt x="889210" y="1370055"/>
                </a:lnTo>
                <a:lnTo>
                  <a:pt x="893657" y="1365608"/>
                </a:lnTo>
                <a:lnTo>
                  <a:pt x="898422" y="1360526"/>
                </a:lnTo>
                <a:lnTo>
                  <a:pt x="902233" y="1355761"/>
                </a:lnTo>
                <a:lnTo>
                  <a:pt x="906363" y="1350996"/>
                </a:lnTo>
                <a:lnTo>
                  <a:pt x="909539" y="1345596"/>
                </a:lnTo>
                <a:lnTo>
                  <a:pt x="912398" y="1340196"/>
                </a:lnTo>
                <a:lnTo>
                  <a:pt x="914622" y="1334160"/>
                </a:lnTo>
                <a:lnTo>
                  <a:pt x="916527" y="1328442"/>
                </a:lnTo>
                <a:lnTo>
                  <a:pt x="918116" y="1321771"/>
                </a:lnTo>
                <a:lnTo>
                  <a:pt x="918433" y="1315418"/>
                </a:lnTo>
                <a:lnTo>
                  <a:pt x="918751" y="1309700"/>
                </a:lnTo>
                <a:lnTo>
                  <a:pt x="918433" y="1304300"/>
                </a:lnTo>
                <a:lnTo>
                  <a:pt x="918116" y="1298900"/>
                </a:lnTo>
                <a:lnTo>
                  <a:pt x="917163" y="1294135"/>
                </a:lnTo>
                <a:lnTo>
                  <a:pt x="916527" y="1289053"/>
                </a:lnTo>
                <a:lnTo>
                  <a:pt x="915257" y="1284606"/>
                </a:lnTo>
                <a:lnTo>
                  <a:pt x="913986" y="1279841"/>
                </a:lnTo>
                <a:lnTo>
                  <a:pt x="912716" y="1275394"/>
                </a:lnTo>
                <a:lnTo>
                  <a:pt x="911127" y="1271264"/>
                </a:lnTo>
                <a:lnTo>
                  <a:pt x="909222" y="1266817"/>
                </a:lnTo>
                <a:lnTo>
                  <a:pt x="907316" y="1263005"/>
                </a:lnTo>
                <a:lnTo>
                  <a:pt x="904775" y="1259193"/>
                </a:lnTo>
                <a:lnTo>
                  <a:pt x="900328" y="1251887"/>
                </a:lnTo>
                <a:lnTo>
                  <a:pt x="895245" y="1244581"/>
                </a:lnTo>
                <a:lnTo>
                  <a:pt x="889210" y="1238545"/>
                </a:lnTo>
                <a:lnTo>
                  <a:pt x="883492" y="1232192"/>
                </a:lnTo>
                <a:lnTo>
                  <a:pt x="876821" y="1226474"/>
                </a:lnTo>
                <a:lnTo>
                  <a:pt x="870469" y="1220756"/>
                </a:lnTo>
                <a:lnTo>
                  <a:pt x="863798" y="1215674"/>
                </a:lnTo>
                <a:lnTo>
                  <a:pt x="857127" y="1210909"/>
                </a:lnTo>
                <a:lnTo>
                  <a:pt x="844421" y="1201379"/>
                </a:lnTo>
                <a:lnTo>
                  <a:pt x="832351" y="1192167"/>
                </a:lnTo>
                <a:lnTo>
                  <a:pt x="826950" y="1187720"/>
                </a:lnTo>
                <a:lnTo>
                  <a:pt x="821550" y="1182955"/>
                </a:lnTo>
                <a:lnTo>
                  <a:pt x="817421" y="1178508"/>
                </a:lnTo>
                <a:lnTo>
                  <a:pt x="813292" y="1173743"/>
                </a:lnTo>
                <a:lnTo>
                  <a:pt x="810115" y="1168978"/>
                </a:lnTo>
                <a:lnTo>
                  <a:pt x="808844" y="1166437"/>
                </a:lnTo>
                <a:lnTo>
                  <a:pt x="807892" y="1163896"/>
                </a:lnTo>
                <a:lnTo>
                  <a:pt x="806939" y="1161355"/>
                </a:lnTo>
                <a:lnTo>
                  <a:pt x="806303" y="1158813"/>
                </a:lnTo>
                <a:lnTo>
                  <a:pt x="805986" y="1155954"/>
                </a:lnTo>
                <a:lnTo>
                  <a:pt x="805668" y="1153413"/>
                </a:lnTo>
                <a:lnTo>
                  <a:pt x="805986" y="1150237"/>
                </a:lnTo>
                <a:lnTo>
                  <a:pt x="806303" y="1147378"/>
                </a:lnTo>
                <a:lnTo>
                  <a:pt x="806939" y="1144519"/>
                </a:lnTo>
                <a:lnTo>
                  <a:pt x="807574" y="1141660"/>
                </a:lnTo>
                <a:lnTo>
                  <a:pt x="808844" y="1138166"/>
                </a:lnTo>
                <a:lnTo>
                  <a:pt x="810433" y="1134989"/>
                </a:lnTo>
                <a:lnTo>
                  <a:pt x="812021" y="1131495"/>
                </a:lnTo>
                <a:lnTo>
                  <a:pt x="814562" y="1128001"/>
                </a:lnTo>
                <a:lnTo>
                  <a:pt x="817103" y="1124189"/>
                </a:lnTo>
                <a:lnTo>
                  <a:pt x="819962" y="1120694"/>
                </a:lnTo>
                <a:lnTo>
                  <a:pt x="826633" y="1112753"/>
                </a:lnTo>
                <a:lnTo>
                  <a:pt x="839656" y="1098141"/>
                </a:lnTo>
                <a:lnTo>
                  <a:pt x="851727" y="1084164"/>
                </a:lnTo>
                <a:lnTo>
                  <a:pt x="862210" y="1069869"/>
                </a:lnTo>
                <a:lnTo>
                  <a:pt x="866974" y="1063198"/>
                </a:lnTo>
                <a:lnTo>
                  <a:pt x="871739" y="1056210"/>
                </a:lnTo>
                <a:lnTo>
                  <a:pt x="875869" y="1049539"/>
                </a:lnTo>
                <a:lnTo>
                  <a:pt x="879680" y="1042868"/>
                </a:lnTo>
                <a:lnTo>
                  <a:pt x="883810" y="1035880"/>
                </a:lnTo>
                <a:lnTo>
                  <a:pt x="886986" y="1029527"/>
                </a:lnTo>
                <a:lnTo>
                  <a:pt x="890163" y="1023174"/>
                </a:lnTo>
                <a:lnTo>
                  <a:pt x="893022" y="1016821"/>
                </a:lnTo>
                <a:lnTo>
                  <a:pt x="895880" y="1010467"/>
                </a:lnTo>
                <a:lnTo>
                  <a:pt x="898422" y="1004114"/>
                </a:lnTo>
                <a:lnTo>
                  <a:pt x="900328" y="997761"/>
                </a:lnTo>
                <a:lnTo>
                  <a:pt x="902233" y="992043"/>
                </a:lnTo>
                <a:lnTo>
                  <a:pt x="903822" y="985690"/>
                </a:lnTo>
                <a:lnTo>
                  <a:pt x="905092" y="979972"/>
                </a:lnTo>
                <a:lnTo>
                  <a:pt x="906681" y="973937"/>
                </a:lnTo>
                <a:lnTo>
                  <a:pt x="907634" y="968219"/>
                </a:lnTo>
                <a:lnTo>
                  <a:pt x="908269" y="962184"/>
                </a:lnTo>
                <a:lnTo>
                  <a:pt x="908586" y="956466"/>
                </a:lnTo>
                <a:lnTo>
                  <a:pt x="908904" y="950748"/>
                </a:lnTo>
                <a:lnTo>
                  <a:pt x="908904" y="945348"/>
                </a:lnTo>
                <a:lnTo>
                  <a:pt x="908904" y="939630"/>
                </a:lnTo>
                <a:lnTo>
                  <a:pt x="908586" y="934230"/>
                </a:lnTo>
                <a:lnTo>
                  <a:pt x="907951" y="928512"/>
                </a:lnTo>
                <a:lnTo>
                  <a:pt x="906998" y="923429"/>
                </a:lnTo>
                <a:lnTo>
                  <a:pt x="905728" y="917712"/>
                </a:lnTo>
                <a:lnTo>
                  <a:pt x="904775" y="912629"/>
                </a:lnTo>
                <a:lnTo>
                  <a:pt x="901916" y="902146"/>
                </a:lnTo>
                <a:lnTo>
                  <a:pt x="898422" y="891981"/>
                </a:lnTo>
                <a:lnTo>
                  <a:pt x="893657" y="882134"/>
                </a:lnTo>
                <a:lnTo>
                  <a:pt x="888892" y="872287"/>
                </a:lnTo>
                <a:lnTo>
                  <a:pt x="883492" y="863074"/>
                </a:lnTo>
                <a:lnTo>
                  <a:pt x="877139" y="853862"/>
                </a:lnTo>
                <a:lnTo>
                  <a:pt x="870151" y="844650"/>
                </a:lnTo>
                <a:lnTo>
                  <a:pt x="862845" y="835756"/>
                </a:lnTo>
                <a:lnTo>
                  <a:pt x="854904" y="826862"/>
                </a:lnTo>
                <a:lnTo>
                  <a:pt x="846645" y="818602"/>
                </a:lnTo>
                <a:lnTo>
                  <a:pt x="838068" y="810026"/>
                </a:lnTo>
                <a:lnTo>
                  <a:pt x="828856" y="801767"/>
                </a:lnTo>
                <a:lnTo>
                  <a:pt x="819327" y="794143"/>
                </a:lnTo>
                <a:lnTo>
                  <a:pt x="809480" y="786201"/>
                </a:lnTo>
                <a:lnTo>
                  <a:pt x="799315" y="778260"/>
                </a:lnTo>
                <a:lnTo>
                  <a:pt x="788833" y="770954"/>
                </a:lnTo>
                <a:lnTo>
                  <a:pt x="778032" y="763648"/>
                </a:lnTo>
                <a:lnTo>
                  <a:pt x="767550" y="756024"/>
                </a:lnTo>
                <a:lnTo>
                  <a:pt x="756432" y="749353"/>
                </a:lnTo>
                <a:lnTo>
                  <a:pt x="745315" y="742047"/>
                </a:lnTo>
                <a:lnTo>
                  <a:pt x="722444" y="728705"/>
                </a:lnTo>
                <a:lnTo>
                  <a:pt x="699573" y="715682"/>
                </a:lnTo>
                <a:lnTo>
                  <a:pt x="677020" y="703293"/>
                </a:lnTo>
                <a:lnTo>
                  <a:pt x="654467" y="690904"/>
                </a:lnTo>
                <a:lnTo>
                  <a:pt x="611266" y="667715"/>
                </a:lnTo>
                <a:lnTo>
                  <a:pt x="591254" y="656597"/>
                </a:lnTo>
                <a:lnTo>
                  <a:pt x="572831" y="645479"/>
                </a:lnTo>
                <a:lnTo>
                  <a:pt x="563937" y="640079"/>
                </a:lnTo>
                <a:lnTo>
                  <a:pt x="555678" y="634997"/>
                </a:lnTo>
                <a:lnTo>
                  <a:pt x="548054" y="629279"/>
                </a:lnTo>
                <a:lnTo>
                  <a:pt x="540430" y="624196"/>
                </a:lnTo>
                <a:lnTo>
                  <a:pt x="533760" y="618796"/>
                </a:lnTo>
                <a:lnTo>
                  <a:pt x="527724" y="613714"/>
                </a:lnTo>
                <a:lnTo>
                  <a:pt x="521689" y="608949"/>
                </a:lnTo>
                <a:lnTo>
                  <a:pt x="516924" y="603549"/>
                </a:lnTo>
                <a:lnTo>
                  <a:pt x="512477" y="598466"/>
                </a:lnTo>
                <a:lnTo>
                  <a:pt x="508983" y="593066"/>
                </a:lnTo>
                <a:lnTo>
                  <a:pt x="506124" y="588301"/>
                </a:lnTo>
                <a:lnTo>
                  <a:pt x="503901" y="582901"/>
                </a:lnTo>
                <a:lnTo>
                  <a:pt x="495642" y="557806"/>
                </a:lnTo>
                <a:lnTo>
                  <a:pt x="487701" y="533346"/>
                </a:lnTo>
                <a:lnTo>
                  <a:pt x="481030" y="509522"/>
                </a:lnTo>
                <a:lnTo>
                  <a:pt x="474359" y="486333"/>
                </a:lnTo>
                <a:lnTo>
                  <a:pt x="468959" y="464097"/>
                </a:lnTo>
                <a:lnTo>
                  <a:pt x="463559" y="442496"/>
                </a:lnTo>
                <a:lnTo>
                  <a:pt x="459430" y="421531"/>
                </a:lnTo>
                <a:lnTo>
                  <a:pt x="455618" y="401519"/>
                </a:lnTo>
                <a:lnTo>
                  <a:pt x="452441" y="381824"/>
                </a:lnTo>
                <a:lnTo>
                  <a:pt x="449583" y="362764"/>
                </a:lnTo>
                <a:lnTo>
                  <a:pt x="447677" y="344658"/>
                </a:lnTo>
                <a:lnTo>
                  <a:pt x="446088" y="326869"/>
                </a:lnTo>
                <a:lnTo>
                  <a:pt x="445136" y="310033"/>
                </a:lnTo>
                <a:lnTo>
                  <a:pt x="444500" y="293197"/>
                </a:lnTo>
                <a:lnTo>
                  <a:pt x="444500" y="277632"/>
                </a:lnTo>
                <a:lnTo>
                  <a:pt x="444818" y="262385"/>
                </a:lnTo>
                <a:lnTo>
                  <a:pt x="445771" y="247455"/>
                </a:lnTo>
                <a:lnTo>
                  <a:pt x="447041" y="233478"/>
                </a:lnTo>
                <a:lnTo>
                  <a:pt x="448630" y="220136"/>
                </a:lnTo>
                <a:lnTo>
                  <a:pt x="450536" y="207112"/>
                </a:lnTo>
                <a:lnTo>
                  <a:pt x="452759" y="194724"/>
                </a:lnTo>
                <a:lnTo>
                  <a:pt x="455618" y="182970"/>
                </a:lnTo>
                <a:lnTo>
                  <a:pt x="458794" y="171535"/>
                </a:lnTo>
                <a:lnTo>
                  <a:pt x="461971" y="160417"/>
                </a:lnTo>
                <a:lnTo>
                  <a:pt x="465465" y="149934"/>
                </a:lnTo>
                <a:lnTo>
                  <a:pt x="469595" y="140087"/>
                </a:lnTo>
                <a:lnTo>
                  <a:pt x="473724" y="130557"/>
                </a:lnTo>
                <a:lnTo>
                  <a:pt x="477853" y="121663"/>
                </a:lnTo>
                <a:lnTo>
                  <a:pt x="482618" y="113086"/>
                </a:lnTo>
                <a:lnTo>
                  <a:pt x="487383" y="104827"/>
                </a:lnTo>
                <a:lnTo>
                  <a:pt x="492465" y="97203"/>
                </a:lnTo>
                <a:lnTo>
                  <a:pt x="497548" y="89897"/>
                </a:lnTo>
                <a:lnTo>
                  <a:pt x="502948" y="82908"/>
                </a:lnTo>
                <a:lnTo>
                  <a:pt x="508030" y="76555"/>
                </a:lnTo>
                <a:lnTo>
                  <a:pt x="513748" y="70202"/>
                </a:lnTo>
                <a:lnTo>
                  <a:pt x="519148" y="64802"/>
                </a:lnTo>
                <a:lnTo>
                  <a:pt x="524866" y="59084"/>
                </a:lnTo>
                <a:lnTo>
                  <a:pt x="530266" y="54319"/>
                </a:lnTo>
                <a:lnTo>
                  <a:pt x="536301" y="49237"/>
                </a:lnTo>
                <a:lnTo>
                  <a:pt x="541701" y="45107"/>
                </a:lnTo>
                <a:lnTo>
                  <a:pt x="547736" y="40978"/>
                </a:lnTo>
                <a:lnTo>
                  <a:pt x="553136" y="37166"/>
                </a:lnTo>
                <a:lnTo>
                  <a:pt x="558536" y="33672"/>
                </a:lnTo>
                <a:lnTo>
                  <a:pt x="564254" y="30495"/>
                </a:lnTo>
                <a:lnTo>
                  <a:pt x="575054" y="24459"/>
                </a:lnTo>
                <a:lnTo>
                  <a:pt x="585537" y="20012"/>
                </a:lnTo>
                <a:lnTo>
                  <a:pt x="595066" y="15883"/>
                </a:lnTo>
                <a:lnTo>
                  <a:pt x="603643" y="13024"/>
                </a:lnTo>
                <a:lnTo>
                  <a:pt x="611584" y="10800"/>
                </a:lnTo>
                <a:lnTo>
                  <a:pt x="618572" y="9212"/>
                </a:lnTo>
                <a:lnTo>
                  <a:pt x="623972" y="7941"/>
                </a:lnTo>
                <a:lnTo>
                  <a:pt x="628102" y="7306"/>
                </a:lnTo>
                <a:lnTo>
                  <a:pt x="631596" y="6988"/>
                </a:lnTo>
                <a:lnTo>
                  <a:pt x="634455" y="6353"/>
                </a:lnTo>
                <a:lnTo>
                  <a:pt x="642396" y="4447"/>
                </a:lnTo>
                <a:lnTo>
                  <a:pt x="654467" y="2223"/>
                </a:lnTo>
                <a:lnTo>
                  <a:pt x="661455" y="1588"/>
                </a:lnTo>
                <a:lnTo>
                  <a:pt x="670032" y="635"/>
                </a:lnTo>
                <a:lnTo>
                  <a:pt x="678926" y="0"/>
                </a:lnTo>
                <a:close/>
              </a:path>
            </a:pathLst>
          </a:custGeom>
          <a:solidFill>
            <a:schemeClr val="bg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dirty="0">
              <a:solidFill>
                <a:srgbClr val="FFFFFF"/>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0"/>
            <a:ext cx="6096002" cy="6858000"/>
          </a:xfrm>
          <a:prstGeom prst="rect">
            <a:avLst/>
          </a:prstGeom>
          <a:solidFill>
            <a:srgbClr val="FEF7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6774341" y="2389757"/>
            <a:ext cx="3225165" cy="2848889"/>
          </a:xfrm>
          <a:prstGeom prst="rect">
            <a:avLst/>
          </a:prstGeom>
          <a:noFill/>
        </p:spPr>
        <p:txBody>
          <a:bodyPr wrap="none" lIns="0"/>
          <a:lstStyle/>
          <a:p>
            <a:pPr>
              <a:lnSpc>
                <a:spcPct val="150000"/>
              </a:lnSpc>
            </a:pPr>
            <a:r>
              <a:rPr lang="zh-CN" altLang="en-US" sz="2400" b="1" dirty="0"/>
              <a:t>学段学科分类，快速查找名师                     </a:t>
            </a:r>
            <a:endParaRPr lang="zh-CN" altLang="zh-CN" sz="2400" b="1" dirty="0"/>
          </a:p>
          <a:p>
            <a:pPr>
              <a:lnSpc>
                <a:spcPct val="150000"/>
              </a:lnSpc>
            </a:pPr>
            <a:r>
              <a:rPr lang="en-US" altLang="zh-CN" sz="2400" b="1" dirty="0"/>
              <a:t> </a:t>
            </a:r>
            <a:r>
              <a:rPr lang="zh-CN" altLang="en-US" sz="2400" b="1" dirty="0"/>
              <a:t>一键加入名师工作室</a:t>
            </a:r>
            <a:endParaRPr lang="en-US" altLang="zh-CN" sz="2400" b="1" dirty="0"/>
          </a:p>
          <a:p>
            <a:pPr>
              <a:lnSpc>
                <a:spcPct val="150000"/>
              </a:lnSpc>
            </a:pPr>
            <a:r>
              <a:rPr lang="zh-CN" altLang="en-US" sz="2400" b="1" dirty="0"/>
              <a:t>快速获取优质资源                         </a:t>
            </a:r>
            <a:endParaRPr lang="en-US" altLang="zh-CN" sz="2400" b="1" dirty="0"/>
          </a:p>
          <a:p>
            <a:pPr>
              <a:lnSpc>
                <a:spcPct val="150000"/>
              </a:lnSpc>
            </a:pPr>
            <a:r>
              <a:rPr lang="zh-CN" altLang="en-US" sz="2400" b="1" dirty="0"/>
              <a:t>线上课堂，与名师“面对面”</a:t>
            </a:r>
            <a:endParaRPr lang="en-US" altLang="zh-CN" sz="2400" b="1" dirty="0"/>
          </a:p>
          <a:p>
            <a:pPr>
              <a:lnSpc>
                <a:spcPct val="150000"/>
              </a:lnSpc>
            </a:pPr>
            <a:r>
              <a:rPr lang="zh-CN" altLang="en-US" sz="2400" b="1" dirty="0"/>
              <a:t>全员定期 研讨，   博采众长共同提</a:t>
            </a:r>
            <a:endParaRPr lang="en-US" altLang="zh-CN" sz="2400" b="1" dirty="0"/>
          </a:p>
        </p:txBody>
      </p:sp>
      <p:pic>
        <p:nvPicPr>
          <p:cNvPr id="2050"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 y="4009474"/>
            <a:ext cx="5712221" cy="275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 y="992925"/>
            <a:ext cx="5712221" cy="275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191661" y="1386735"/>
            <a:ext cx="5503984" cy="523220"/>
          </a:xfrm>
          <a:prstGeom prst="rect">
            <a:avLst/>
          </a:prstGeom>
          <a:noFill/>
        </p:spPr>
        <p:txBody>
          <a:bodyPr wrap="square" rtlCol="0">
            <a:spAutoFit/>
          </a:bodyPr>
          <a:lstStyle/>
          <a:p>
            <a:r>
              <a:rPr lang="zh-CN" altLang="en-US" sz="2800" dirty="0">
                <a:solidFill>
                  <a:srgbClr val="C00000"/>
                </a:solidFill>
              </a:rPr>
              <a:t>加入名师工作室，你可以</a:t>
            </a:r>
            <a:r>
              <a:rPr lang="zh-CN" altLang="en-US" dirty="0">
                <a:solidFill>
                  <a:srgbClr val="C00000"/>
                </a:solidFill>
              </a:rPr>
              <a:t>：</a:t>
            </a:r>
            <a:endParaRPr lang="zh-CN" altLang="en-US" dirty="0">
              <a:solidFill>
                <a:srgbClr val="C00000"/>
              </a:solidFill>
            </a:endParaRPr>
          </a:p>
        </p:txBody>
      </p:sp>
      <p:grpSp>
        <p:nvGrpSpPr>
          <p:cNvPr id="7" name="组合 6"/>
          <p:cNvGrpSpPr/>
          <p:nvPr/>
        </p:nvGrpSpPr>
        <p:grpSpPr>
          <a:xfrm>
            <a:off x="251519" y="191441"/>
            <a:ext cx="11193892" cy="713508"/>
            <a:chOff x="251519" y="191441"/>
            <a:chExt cx="11193892" cy="713508"/>
          </a:xfrm>
        </p:grpSpPr>
        <p:sp>
          <p:nvSpPr>
            <p:cNvPr id="9" name="标题 1"/>
            <p:cNvSpPr txBox="1"/>
            <p:nvPr/>
          </p:nvSpPr>
          <p:spPr>
            <a:xfrm>
              <a:off x="251519" y="191441"/>
              <a:ext cx="11193892" cy="647227"/>
            </a:xfrm>
            <a:prstGeom prst="rect">
              <a:avLst/>
            </a:prstGeom>
          </p:spPr>
          <p:txBody>
            <a:bodyPr>
              <a:noAutofit/>
            </a:bodyPr>
            <a:lstStyle>
              <a:lvl1pPr algn="l" defTabSz="913765"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pPr>
              <a:r>
                <a:rPr kumimoji="1" lang="zh-CN" altLang="en-US" sz="3200" dirty="0"/>
                <a:t>如何解决问题？</a:t>
              </a:r>
              <a:endParaRPr kumimoji="1" lang="zh-CN" altLang="en-US" sz="3200" dirty="0"/>
            </a:p>
          </p:txBody>
        </p:sp>
        <p:sp>
          <p:nvSpPr>
            <p:cNvPr id="11" name="矩形 10"/>
            <p:cNvSpPr/>
            <p:nvPr/>
          </p:nvSpPr>
          <p:spPr>
            <a:xfrm>
              <a:off x="356161" y="859230"/>
              <a:ext cx="360043" cy="45719"/>
            </a:xfrm>
            <a:prstGeom prst="rect">
              <a:avLst/>
            </a:prstGeom>
            <a:solidFill>
              <a:srgbClr val="FF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6333430" y="2611820"/>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dirty="0">
              <a:solidFill>
                <a:schemeClr val="lt1"/>
              </a:solidFill>
              <a:latin typeface="+mn-ea"/>
            </a:endParaRPr>
          </a:p>
        </p:txBody>
      </p:sp>
      <p:sp>
        <p:nvSpPr>
          <p:cNvPr id="16" name="椭圆 15"/>
          <p:cNvSpPr/>
          <p:nvPr/>
        </p:nvSpPr>
        <p:spPr>
          <a:xfrm>
            <a:off x="6333430" y="3169745"/>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
        <p:nvSpPr>
          <p:cNvPr id="17" name="椭圆 16"/>
          <p:cNvSpPr/>
          <p:nvPr/>
        </p:nvSpPr>
        <p:spPr>
          <a:xfrm>
            <a:off x="6333430" y="3727670"/>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
        <p:nvSpPr>
          <p:cNvPr id="18" name="椭圆 17"/>
          <p:cNvSpPr/>
          <p:nvPr/>
        </p:nvSpPr>
        <p:spPr>
          <a:xfrm>
            <a:off x="6333430" y="4285595"/>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
        <p:nvSpPr>
          <p:cNvPr id="19" name="椭圆 18"/>
          <p:cNvSpPr/>
          <p:nvPr/>
        </p:nvSpPr>
        <p:spPr>
          <a:xfrm>
            <a:off x="6333430" y="4843520"/>
            <a:ext cx="209052" cy="209052"/>
          </a:xfrm>
          <a:prstGeom prst="ellipse">
            <a:avLst/>
          </a:prstGeom>
          <a:solidFill>
            <a:schemeClr val="bg1"/>
          </a:solidFill>
          <a:ln w="2857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vert="horz" rtlCol="0" anchor="ctr"/>
          <a:lstStyle/>
          <a:p>
            <a:pPr algn="ctr"/>
            <a:endParaRPr lang="zh-CN" altLang="en-US" sz="2400" b="1">
              <a:solidFill>
                <a:schemeClr val="lt1"/>
              </a:solidFill>
              <a:latin typeface="+mn-ea"/>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0223" cy="4862528"/>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矩形 12"/>
          <p:cNvSpPr/>
          <p:nvPr/>
        </p:nvSpPr>
        <p:spPr>
          <a:xfrm>
            <a:off x="0" y="0"/>
            <a:ext cx="12184423" cy="4862527"/>
          </a:xfrm>
          <a:prstGeom prst="rect">
            <a:avLst/>
          </a:prstGeom>
          <a:gradFill>
            <a:gsLst>
              <a:gs pos="100000">
                <a:srgbClr val="E34C51">
                  <a:alpha val="46000"/>
                </a:srgbClr>
              </a:gs>
              <a:gs pos="0">
                <a:srgbClr val="E34C51"/>
              </a:gs>
            </a:gsLst>
            <a:lin ang="5400000" scaled="1"/>
          </a:gra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 name="标题 1"/>
          <p:cNvSpPr>
            <a:spLocks noGrp="1"/>
          </p:cNvSpPr>
          <p:nvPr>
            <p:ph type="title" idx="4294967295"/>
          </p:nvPr>
        </p:nvSpPr>
        <p:spPr>
          <a:xfrm>
            <a:off x="2461049" y="441105"/>
            <a:ext cx="7576500" cy="950759"/>
          </a:xfrm>
          <a:prstGeom prst="rect">
            <a:avLst/>
          </a:prstGeom>
        </p:spPr>
        <p:txBody>
          <a:bodyPr/>
          <a:lstStyle/>
          <a:p>
            <a:pPr algn="ctr"/>
            <a:r>
              <a:rPr lang="zh-CN" altLang="en-US" sz="5335" dirty="0">
                <a:solidFill>
                  <a:schemeClr val="bg1"/>
                </a:solidFill>
                <a:latin typeface="微软雅黑" panose="020B0503020204020204" charset="-122"/>
                <a:ea typeface="微软雅黑" panose="020B0503020204020204" charset="-122"/>
              </a:rPr>
              <a:t>天喻全产品体系</a:t>
            </a:r>
            <a:endParaRPr lang="zh-CN" altLang="en-US" sz="5335" dirty="0">
              <a:solidFill>
                <a:schemeClr val="bg1"/>
              </a:solidFill>
              <a:latin typeface="微软雅黑" panose="020B0503020204020204" charset="-122"/>
              <a:ea typeface="微软雅黑" panose="020B0503020204020204" charset="-122"/>
            </a:endParaRPr>
          </a:p>
        </p:txBody>
      </p:sp>
      <p:sp>
        <p:nvSpPr>
          <p:cNvPr id="69" name="文本框 68"/>
          <p:cNvSpPr txBox="1"/>
          <p:nvPr/>
        </p:nvSpPr>
        <p:spPr>
          <a:xfrm>
            <a:off x="1707289" y="1421015"/>
            <a:ext cx="9084017" cy="922020"/>
          </a:xfrm>
          <a:prstGeom prst="rect">
            <a:avLst/>
          </a:prstGeom>
        </p:spPr>
        <p:txBody>
          <a:bodyPr wrap="square">
            <a:spAutoFit/>
          </a:bodyPr>
          <a:lstStyle>
            <a:defPPr>
              <a:defRPr lang="zh-CN"/>
            </a:defPPr>
            <a:lvl1pPr>
              <a:defRPr sz="1100">
                <a:latin typeface="微软雅黑 Light" panose="020B0502040204020203" pitchFamily="34" charset="-122"/>
                <a:ea typeface="微软雅黑 Light" panose="020B0502040204020203" pitchFamily="34" charset="-122"/>
              </a:defRPr>
            </a:lvl1pPr>
          </a:lstStyle>
          <a:p>
            <a:pPr algn="ctr">
              <a:lnSpc>
                <a:spcPct val="150000"/>
              </a:lnSpc>
            </a:pPr>
            <a:r>
              <a:rPr lang="zh-CN" altLang="en-US" sz="1800" b="1" dirty="0">
                <a:solidFill>
                  <a:schemeClr val="bg1"/>
                </a:solidFill>
              </a:rPr>
              <a:t>天喻全产品体系涵盖了教、学、考、评、管，结合产品之间的整合，提供了</a:t>
            </a:r>
            <a:r>
              <a:rPr lang="en-US" altLang="zh-CN" sz="1800" b="1" dirty="0">
                <a:solidFill>
                  <a:schemeClr val="bg1"/>
                </a:solidFill>
              </a:rPr>
              <a:t>60</a:t>
            </a:r>
            <a:r>
              <a:rPr lang="zh-CN" altLang="en-US" sz="1800" b="1" dirty="0">
                <a:solidFill>
                  <a:schemeClr val="bg1"/>
                </a:solidFill>
              </a:rPr>
              <a:t>个以上的校园应用场景，包括教学场景、学习场景、管理场景、评价场景、生活场景和文化场景。</a:t>
            </a:r>
            <a:endParaRPr lang="zh-CN" altLang="en-US" sz="1800" b="1" dirty="0">
              <a:solidFill>
                <a:schemeClr val="bg1"/>
              </a:solidFill>
            </a:endParaRPr>
          </a:p>
        </p:txBody>
      </p:sp>
      <p:sp>
        <p:nvSpPr>
          <p:cNvPr id="109" name="矩形: 圆角 108"/>
          <p:cNvSpPr/>
          <p:nvPr/>
        </p:nvSpPr>
        <p:spPr>
          <a:xfrm>
            <a:off x="6750524" y="2736985"/>
            <a:ext cx="1646981" cy="3703827"/>
          </a:xfrm>
          <a:prstGeom prst="roundRect">
            <a:avLst>
              <a:gd name="adj" fmla="val 6268"/>
            </a:avLst>
          </a:prstGeom>
          <a:solidFill>
            <a:schemeClr val="bg1"/>
          </a:solidFill>
          <a:ln>
            <a:noFill/>
          </a:ln>
          <a:effectLst>
            <a:outerShdw blurRad="152400" dist="38100" dir="5400000" algn="t"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9" name="矩形: 圆角 128"/>
          <p:cNvSpPr/>
          <p:nvPr/>
        </p:nvSpPr>
        <p:spPr>
          <a:xfrm>
            <a:off x="8496267" y="2729401"/>
            <a:ext cx="1641552" cy="3687493"/>
          </a:xfrm>
          <a:prstGeom prst="roundRect">
            <a:avLst>
              <a:gd name="adj" fmla="val 6268"/>
            </a:avLst>
          </a:prstGeom>
          <a:solidFill>
            <a:schemeClr val="bg1"/>
          </a:solidFill>
          <a:ln>
            <a:noFill/>
          </a:ln>
          <a:effectLst>
            <a:outerShdw blurRad="152400" dist="38100" dir="5400000" algn="t"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0" name="矩形: 圆角 129"/>
          <p:cNvSpPr/>
          <p:nvPr/>
        </p:nvSpPr>
        <p:spPr>
          <a:xfrm>
            <a:off x="10242641" y="2726347"/>
            <a:ext cx="1641552" cy="3687496"/>
          </a:xfrm>
          <a:prstGeom prst="roundRect">
            <a:avLst>
              <a:gd name="adj" fmla="val 6268"/>
            </a:avLst>
          </a:prstGeom>
          <a:solidFill>
            <a:schemeClr val="bg1"/>
          </a:solidFill>
          <a:ln>
            <a:noFill/>
          </a:ln>
          <a:effectLst>
            <a:outerShdw blurRad="152400" dist="38100" dir="5400000" algn="t"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8" name="矩形: 圆角 107"/>
          <p:cNvSpPr/>
          <p:nvPr/>
        </p:nvSpPr>
        <p:spPr>
          <a:xfrm>
            <a:off x="4408021" y="2741309"/>
            <a:ext cx="2226192" cy="3703827"/>
          </a:xfrm>
          <a:prstGeom prst="roundRect">
            <a:avLst>
              <a:gd name="adj" fmla="val 6268"/>
            </a:avLst>
          </a:prstGeom>
          <a:solidFill>
            <a:schemeClr val="bg1"/>
          </a:solidFill>
          <a:ln>
            <a:noFill/>
          </a:ln>
          <a:effectLst>
            <a:outerShdw blurRad="152400" dist="38100" dir="5400000" algn="t"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4" name="矩形: 圆角 103"/>
          <p:cNvSpPr/>
          <p:nvPr/>
        </p:nvSpPr>
        <p:spPr>
          <a:xfrm>
            <a:off x="2484921" y="2749848"/>
            <a:ext cx="1806789" cy="3693408"/>
          </a:xfrm>
          <a:prstGeom prst="roundRect">
            <a:avLst>
              <a:gd name="adj" fmla="val 6268"/>
            </a:avLst>
          </a:prstGeom>
          <a:solidFill>
            <a:schemeClr val="bg1"/>
          </a:solidFill>
          <a:ln>
            <a:noFill/>
          </a:ln>
          <a:effectLst>
            <a:outerShdw blurRad="152400" dist="38100" dir="5400000" algn="t"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矩形: 圆角 6"/>
          <p:cNvSpPr/>
          <p:nvPr/>
        </p:nvSpPr>
        <p:spPr>
          <a:xfrm>
            <a:off x="232676" y="2741309"/>
            <a:ext cx="2116941" cy="3743139"/>
          </a:xfrm>
          <a:prstGeom prst="roundRect">
            <a:avLst>
              <a:gd name="adj" fmla="val 6268"/>
            </a:avLst>
          </a:prstGeom>
          <a:solidFill>
            <a:schemeClr val="bg1"/>
          </a:solidFill>
          <a:ln>
            <a:noFill/>
          </a:ln>
          <a:effectLst>
            <a:outerShdw blurRad="152400" dist="38100" dir="5400000" algn="t"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1" name="矩形 80"/>
          <p:cNvSpPr/>
          <p:nvPr/>
        </p:nvSpPr>
        <p:spPr>
          <a:xfrm>
            <a:off x="527641" y="2772679"/>
            <a:ext cx="1472672" cy="46344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400" b="1" dirty="0">
                <a:solidFill>
                  <a:srgbClr val="D73E4A"/>
                </a:solidFill>
                <a:latin typeface="微软雅黑" panose="020B0503020204020204" charset="-122"/>
                <a:ea typeface="微软雅黑" panose="020B0503020204020204" charset="-122"/>
              </a:rPr>
              <a:t>智慧教学场景</a:t>
            </a:r>
            <a:endParaRPr lang="en-US" altLang="zh-CN" sz="1400" b="1" dirty="0">
              <a:solidFill>
                <a:srgbClr val="D73E4A"/>
              </a:solidFill>
              <a:latin typeface="微软雅黑" panose="020B0503020204020204" charset="-122"/>
              <a:ea typeface="微软雅黑" panose="020B0503020204020204" charset="-122"/>
            </a:endParaRPr>
          </a:p>
        </p:txBody>
      </p:sp>
      <p:sp>
        <p:nvSpPr>
          <p:cNvPr id="82" name="矩形 81"/>
          <p:cNvSpPr/>
          <p:nvPr/>
        </p:nvSpPr>
        <p:spPr>
          <a:xfrm>
            <a:off x="2707464" y="2810823"/>
            <a:ext cx="1333861" cy="38716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400" b="1" dirty="0">
                <a:solidFill>
                  <a:srgbClr val="D73E4A"/>
                </a:solidFill>
                <a:latin typeface="微软雅黑" panose="020B0503020204020204" charset="-122"/>
                <a:ea typeface="微软雅黑" panose="020B0503020204020204" charset="-122"/>
              </a:rPr>
              <a:t>智慧学习场景</a:t>
            </a:r>
            <a:endParaRPr lang="en-US" altLang="zh-CN" sz="1400" b="1" dirty="0">
              <a:solidFill>
                <a:srgbClr val="D73E4A"/>
              </a:solidFill>
              <a:latin typeface="微软雅黑" panose="020B0503020204020204" charset="-122"/>
              <a:ea typeface="微软雅黑" panose="020B0503020204020204" charset="-122"/>
            </a:endParaRPr>
          </a:p>
        </p:txBody>
      </p:sp>
      <p:sp>
        <p:nvSpPr>
          <p:cNvPr id="83" name="矩形 82"/>
          <p:cNvSpPr/>
          <p:nvPr/>
        </p:nvSpPr>
        <p:spPr>
          <a:xfrm>
            <a:off x="4580988" y="2830824"/>
            <a:ext cx="1845112" cy="347157"/>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400" b="1" dirty="0">
                <a:solidFill>
                  <a:srgbClr val="D73E4A"/>
                </a:solidFill>
                <a:latin typeface="微软雅黑" panose="020B0503020204020204" charset="-122"/>
                <a:ea typeface="微软雅黑" panose="020B0503020204020204" charset="-122"/>
              </a:rPr>
              <a:t>智慧管理场景</a:t>
            </a:r>
            <a:endParaRPr lang="en-US" altLang="zh-CN" sz="1400" b="1" dirty="0">
              <a:solidFill>
                <a:srgbClr val="D73E4A"/>
              </a:solidFill>
              <a:latin typeface="微软雅黑" panose="020B0503020204020204" charset="-122"/>
              <a:ea typeface="微软雅黑" panose="020B0503020204020204" charset="-122"/>
            </a:endParaRPr>
          </a:p>
        </p:txBody>
      </p:sp>
      <p:sp>
        <p:nvSpPr>
          <p:cNvPr id="84" name="矩形 83"/>
          <p:cNvSpPr/>
          <p:nvPr/>
        </p:nvSpPr>
        <p:spPr>
          <a:xfrm>
            <a:off x="6915027" y="2738792"/>
            <a:ext cx="1365397" cy="531223"/>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400" b="1" dirty="0">
                <a:solidFill>
                  <a:srgbClr val="D73E4A"/>
                </a:solidFill>
                <a:latin typeface="微软雅黑" panose="020B0503020204020204" charset="-122"/>
                <a:ea typeface="微软雅黑" panose="020B0503020204020204" charset="-122"/>
              </a:rPr>
              <a:t>智慧评价场景</a:t>
            </a:r>
            <a:endParaRPr lang="en-US" altLang="zh-CN" sz="1400" b="1" dirty="0">
              <a:solidFill>
                <a:srgbClr val="D73E4A"/>
              </a:solidFill>
              <a:latin typeface="微软雅黑" panose="020B0503020204020204" charset="-122"/>
              <a:ea typeface="微软雅黑" panose="020B0503020204020204" charset="-122"/>
            </a:endParaRPr>
          </a:p>
        </p:txBody>
      </p:sp>
      <p:sp>
        <p:nvSpPr>
          <p:cNvPr id="85" name="矩形 84"/>
          <p:cNvSpPr/>
          <p:nvPr/>
        </p:nvSpPr>
        <p:spPr>
          <a:xfrm>
            <a:off x="8647891" y="2738792"/>
            <a:ext cx="1333861" cy="531223"/>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400" b="1" dirty="0">
                <a:solidFill>
                  <a:srgbClr val="D73E4A"/>
                </a:solidFill>
                <a:latin typeface="微软雅黑" panose="020B0503020204020204" charset="-122"/>
                <a:ea typeface="微软雅黑" panose="020B0503020204020204" charset="-122"/>
              </a:rPr>
              <a:t>智慧生活场景</a:t>
            </a:r>
            <a:endParaRPr lang="en-US" altLang="zh-CN" sz="1400" b="1" dirty="0">
              <a:solidFill>
                <a:srgbClr val="D73E4A"/>
              </a:solidFill>
              <a:latin typeface="微软雅黑" panose="020B0503020204020204" charset="-122"/>
              <a:ea typeface="微软雅黑" panose="020B0503020204020204" charset="-122"/>
            </a:endParaRPr>
          </a:p>
        </p:txBody>
      </p:sp>
      <p:sp>
        <p:nvSpPr>
          <p:cNvPr id="86" name="矩形 85"/>
          <p:cNvSpPr/>
          <p:nvPr/>
        </p:nvSpPr>
        <p:spPr>
          <a:xfrm>
            <a:off x="10381977" y="2738792"/>
            <a:ext cx="1333861" cy="531223"/>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400" b="1" dirty="0">
                <a:solidFill>
                  <a:srgbClr val="D73E4A"/>
                </a:solidFill>
                <a:latin typeface="微软雅黑" panose="020B0503020204020204" charset="-122"/>
                <a:ea typeface="微软雅黑" panose="020B0503020204020204" charset="-122"/>
              </a:rPr>
              <a:t>智慧文化场景</a:t>
            </a:r>
            <a:endParaRPr lang="en-US" altLang="zh-CN" sz="1400" b="1" dirty="0">
              <a:solidFill>
                <a:srgbClr val="D73E4A"/>
              </a:solidFill>
              <a:latin typeface="微软雅黑" panose="020B0503020204020204" charset="-122"/>
              <a:ea typeface="微软雅黑" panose="020B0503020204020204" charset="-122"/>
            </a:endParaRPr>
          </a:p>
        </p:txBody>
      </p:sp>
      <p:sp>
        <p:nvSpPr>
          <p:cNvPr id="87" name="矩形 86"/>
          <p:cNvSpPr/>
          <p:nvPr/>
        </p:nvSpPr>
        <p:spPr>
          <a:xfrm>
            <a:off x="437875" y="3368781"/>
            <a:ext cx="865761" cy="28894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资源推送</a:t>
            </a:r>
            <a:endParaRPr lang="zh-CN" altLang="en-US" sz="1065" dirty="0">
              <a:solidFill>
                <a:schemeClr val="tx1"/>
              </a:solidFill>
              <a:latin typeface="微软雅黑" panose="020B0503020204020204" charset="-122"/>
              <a:ea typeface="微软雅黑" panose="020B0503020204020204" charset="-122"/>
            </a:endParaRPr>
          </a:p>
        </p:txBody>
      </p:sp>
      <p:sp>
        <p:nvSpPr>
          <p:cNvPr id="88" name="矩形 87"/>
          <p:cNvSpPr/>
          <p:nvPr/>
        </p:nvSpPr>
        <p:spPr>
          <a:xfrm>
            <a:off x="1250343" y="3388279"/>
            <a:ext cx="865761"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课前预习</a:t>
            </a:r>
            <a:endParaRPr lang="zh-CN" altLang="en-US" sz="1065" dirty="0">
              <a:solidFill>
                <a:schemeClr val="tx1"/>
              </a:solidFill>
              <a:latin typeface="微软雅黑" panose="020B0503020204020204" charset="-122"/>
              <a:ea typeface="微软雅黑" panose="020B0503020204020204" charset="-122"/>
            </a:endParaRPr>
          </a:p>
        </p:txBody>
      </p:sp>
      <p:sp>
        <p:nvSpPr>
          <p:cNvPr id="89" name="矩形 88"/>
          <p:cNvSpPr/>
          <p:nvPr/>
        </p:nvSpPr>
        <p:spPr>
          <a:xfrm>
            <a:off x="437875" y="3799609"/>
            <a:ext cx="865761"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智能备课</a:t>
            </a:r>
            <a:endParaRPr lang="zh-CN" altLang="en-US" sz="1065" dirty="0">
              <a:solidFill>
                <a:schemeClr val="tx1"/>
              </a:solidFill>
              <a:latin typeface="微软雅黑" panose="020B0503020204020204" charset="-122"/>
              <a:ea typeface="微软雅黑" panose="020B0503020204020204" charset="-122"/>
            </a:endParaRPr>
          </a:p>
        </p:txBody>
      </p:sp>
      <p:sp>
        <p:nvSpPr>
          <p:cNvPr id="90" name="矩形 89"/>
          <p:cNvSpPr/>
          <p:nvPr/>
        </p:nvSpPr>
        <p:spPr>
          <a:xfrm>
            <a:off x="1250343" y="3795028"/>
            <a:ext cx="865761"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课堂授课</a:t>
            </a:r>
            <a:endParaRPr lang="zh-CN" altLang="en-US" sz="1065" dirty="0">
              <a:solidFill>
                <a:schemeClr val="tx1"/>
              </a:solidFill>
              <a:latin typeface="微软雅黑" panose="020B0503020204020204" charset="-122"/>
              <a:ea typeface="微软雅黑" panose="020B0503020204020204" charset="-122"/>
            </a:endParaRPr>
          </a:p>
        </p:txBody>
      </p:sp>
      <p:sp>
        <p:nvSpPr>
          <p:cNvPr id="91" name="矩形 90"/>
          <p:cNvSpPr/>
          <p:nvPr/>
        </p:nvSpPr>
        <p:spPr>
          <a:xfrm>
            <a:off x="437875" y="4204169"/>
            <a:ext cx="865761"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在线检测</a:t>
            </a:r>
            <a:endParaRPr lang="zh-CN" altLang="en-US" sz="1065" dirty="0">
              <a:solidFill>
                <a:schemeClr val="tx1"/>
              </a:solidFill>
              <a:latin typeface="微软雅黑" panose="020B0503020204020204" charset="-122"/>
              <a:ea typeface="微软雅黑" panose="020B0503020204020204" charset="-122"/>
            </a:endParaRPr>
          </a:p>
        </p:txBody>
      </p:sp>
      <p:sp>
        <p:nvSpPr>
          <p:cNvPr id="96" name="矩形 95"/>
          <p:cNvSpPr/>
          <p:nvPr/>
        </p:nvSpPr>
        <p:spPr>
          <a:xfrm>
            <a:off x="2851617" y="3388676"/>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个性化提分</a:t>
            </a:r>
            <a:endParaRPr lang="zh-CN" altLang="en-US" sz="1065" dirty="0">
              <a:solidFill>
                <a:schemeClr val="tx1"/>
              </a:solidFill>
              <a:latin typeface="微软雅黑" panose="020B0503020204020204" charset="-122"/>
              <a:ea typeface="微软雅黑" panose="020B0503020204020204" charset="-122"/>
            </a:endParaRPr>
          </a:p>
        </p:txBody>
      </p:sp>
      <p:sp>
        <p:nvSpPr>
          <p:cNvPr id="98" name="矩形 97"/>
          <p:cNvSpPr/>
          <p:nvPr/>
        </p:nvSpPr>
        <p:spPr>
          <a:xfrm>
            <a:off x="1250343" y="4201777"/>
            <a:ext cx="865761"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课后作业</a:t>
            </a:r>
            <a:endParaRPr lang="zh-CN" altLang="en-US" sz="1065" dirty="0">
              <a:solidFill>
                <a:schemeClr val="tx1"/>
              </a:solidFill>
              <a:latin typeface="微软雅黑" panose="020B0503020204020204" charset="-122"/>
              <a:ea typeface="微软雅黑" panose="020B0503020204020204" charset="-122"/>
            </a:endParaRPr>
          </a:p>
        </p:txBody>
      </p:sp>
      <p:sp>
        <p:nvSpPr>
          <p:cNvPr id="99" name="矩形 98"/>
          <p:cNvSpPr/>
          <p:nvPr/>
        </p:nvSpPr>
        <p:spPr>
          <a:xfrm>
            <a:off x="437875" y="4608729"/>
            <a:ext cx="865761"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智能组卷</a:t>
            </a:r>
            <a:endParaRPr lang="zh-CN" altLang="en-US" sz="1065" dirty="0">
              <a:solidFill>
                <a:schemeClr val="tx1"/>
              </a:solidFill>
              <a:latin typeface="微软雅黑" panose="020B0503020204020204" charset="-122"/>
              <a:ea typeface="微软雅黑" panose="020B0503020204020204" charset="-122"/>
            </a:endParaRPr>
          </a:p>
        </p:txBody>
      </p:sp>
      <p:sp>
        <p:nvSpPr>
          <p:cNvPr id="100" name="矩形 99"/>
          <p:cNvSpPr/>
          <p:nvPr/>
        </p:nvSpPr>
        <p:spPr>
          <a:xfrm>
            <a:off x="1250343" y="4608527"/>
            <a:ext cx="865761"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智能阅卷</a:t>
            </a:r>
            <a:endParaRPr lang="zh-CN" altLang="en-US" sz="1065" dirty="0">
              <a:solidFill>
                <a:schemeClr val="tx1"/>
              </a:solidFill>
              <a:latin typeface="微软雅黑" panose="020B0503020204020204" charset="-122"/>
              <a:ea typeface="微软雅黑" panose="020B0503020204020204" charset="-122"/>
            </a:endParaRPr>
          </a:p>
        </p:txBody>
      </p:sp>
      <p:sp>
        <p:nvSpPr>
          <p:cNvPr id="101" name="矩形 100"/>
          <p:cNvSpPr/>
          <p:nvPr/>
        </p:nvSpPr>
        <p:spPr>
          <a:xfrm>
            <a:off x="437875" y="5013289"/>
            <a:ext cx="865761"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集体备课</a:t>
            </a:r>
            <a:endParaRPr lang="zh-CN" altLang="en-US" sz="1065" dirty="0">
              <a:solidFill>
                <a:schemeClr val="tx1"/>
              </a:solidFill>
              <a:latin typeface="微软雅黑" panose="020B0503020204020204" charset="-122"/>
              <a:ea typeface="微软雅黑" panose="020B0503020204020204" charset="-122"/>
            </a:endParaRPr>
          </a:p>
        </p:txBody>
      </p:sp>
      <p:sp>
        <p:nvSpPr>
          <p:cNvPr id="102" name="矩形 101"/>
          <p:cNvSpPr/>
          <p:nvPr/>
        </p:nvSpPr>
        <p:spPr>
          <a:xfrm>
            <a:off x="1250343" y="5015276"/>
            <a:ext cx="865761"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微课制作</a:t>
            </a:r>
            <a:endParaRPr lang="zh-CN" altLang="en-US" sz="1065" dirty="0">
              <a:solidFill>
                <a:schemeClr val="tx1"/>
              </a:solidFill>
              <a:latin typeface="微软雅黑" panose="020B0503020204020204" charset="-122"/>
              <a:ea typeface="微软雅黑" panose="020B0503020204020204" charset="-122"/>
            </a:endParaRPr>
          </a:p>
        </p:txBody>
      </p:sp>
      <p:sp>
        <p:nvSpPr>
          <p:cNvPr id="105" name="矩形 104"/>
          <p:cNvSpPr/>
          <p:nvPr/>
        </p:nvSpPr>
        <p:spPr>
          <a:xfrm>
            <a:off x="2851617" y="3802735"/>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错题本</a:t>
            </a:r>
            <a:endParaRPr lang="zh-CN" altLang="en-US" sz="1065" dirty="0">
              <a:solidFill>
                <a:schemeClr val="tx1"/>
              </a:solidFill>
              <a:latin typeface="微软雅黑" panose="020B0503020204020204" charset="-122"/>
              <a:ea typeface="微软雅黑" panose="020B0503020204020204" charset="-122"/>
            </a:endParaRPr>
          </a:p>
        </p:txBody>
      </p:sp>
      <p:sp>
        <p:nvSpPr>
          <p:cNvPr id="107" name="矩形 106"/>
          <p:cNvSpPr/>
          <p:nvPr/>
        </p:nvSpPr>
        <p:spPr>
          <a:xfrm>
            <a:off x="2851617" y="4216793"/>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自主测练</a:t>
            </a:r>
            <a:endParaRPr lang="zh-CN" altLang="en-US" sz="1065" dirty="0">
              <a:solidFill>
                <a:schemeClr val="tx1"/>
              </a:solidFill>
              <a:latin typeface="微软雅黑" panose="020B0503020204020204" charset="-122"/>
              <a:ea typeface="微软雅黑" panose="020B0503020204020204" charset="-122"/>
            </a:endParaRPr>
          </a:p>
        </p:txBody>
      </p:sp>
      <p:sp>
        <p:nvSpPr>
          <p:cNvPr id="111" name="矩形 110"/>
          <p:cNvSpPr/>
          <p:nvPr/>
        </p:nvSpPr>
        <p:spPr>
          <a:xfrm>
            <a:off x="8760872" y="3394645"/>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家校互通</a:t>
            </a:r>
            <a:endParaRPr lang="zh-CN" altLang="en-US" sz="1065" dirty="0">
              <a:solidFill>
                <a:schemeClr val="tx1"/>
              </a:solidFill>
              <a:latin typeface="微软雅黑" panose="020B0503020204020204" charset="-122"/>
              <a:ea typeface="微软雅黑" panose="020B0503020204020204" charset="-122"/>
            </a:endParaRPr>
          </a:p>
        </p:txBody>
      </p:sp>
      <p:sp>
        <p:nvSpPr>
          <p:cNvPr id="112" name="矩形 111"/>
          <p:cNvSpPr/>
          <p:nvPr/>
        </p:nvSpPr>
        <p:spPr>
          <a:xfrm>
            <a:off x="8760872" y="3812925"/>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校园消费</a:t>
            </a:r>
            <a:endParaRPr lang="zh-CN" altLang="en-US" sz="1065" dirty="0">
              <a:solidFill>
                <a:schemeClr val="tx1"/>
              </a:solidFill>
              <a:latin typeface="微软雅黑" panose="020B0503020204020204" charset="-122"/>
              <a:ea typeface="微软雅黑" panose="020B0503020204020204" charset="-122"/>
            </a:endParaRPr>
          </a:p>
        </p:txBody>
      </p:sp>
      <p:sp>
        <p:nvSpPr>
          <p:cNvPr id="113" name="矩形 112"/>
          <p:cNvSpPr/>
          <p:nvPr/>
        </p:nvSpPr>
        <p:spPr>
          <a:xfrm>
            <a:off x="10519457" y="3388675"/>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阅读活动</a:t>
            </a:r>
            <a:endParaRPr lang="zh-CN" altLang="en-US" sz="1065" dirty="0">
              <a:solidFill>
                <a:schemeClr val="tx1"/>
              </a:solidFill>
              <a:latin typeface="微软雅黑" panose="020B0503020204020204" charset="-122"/>
              <a:ea typeface="微软雅黑" panose="020B0503020204020204" charset="-122"/>
            </a:endParaRPr>
          </a:p>
        </p:txBody>
      </p:sp>
      <p:sp>
        <p:nvSpPr>
          <p:cNvPr id="114" name="矩形 113"/>
          <p:cNvSpPr/>
          <p:nvPr/>
        </p:nvSpPr>
        <p:spPr>
          <a:xfrm>
            <a:off x="10519457" y="3800329"/>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玩出名堂</a:t>
            </a:r>
            <a:endParaRPr lang="zh-CN" altLang="en-US" sz="1065" dirty="0">
              <a:solidFill>
                <a:schemeClr val="tx1"/>
              </a:solidFill>
              <a:latin typeface="微软雅黑" panose="020B0503020204020204" charset="-122"/>
              <a:ea typeface="微软雅黑" panose="020B0503020204020204" charset="-122"/>
            </a:endParaRPr>
          </a:p>
        </p:txBody>
      </p:sp>
      <p:sp>
        <p:nvSpPr>
          <p:cNvPr id="115" name="矩形 114"/>
          <p:cNvSpPr/>
          <p:nvPr/>
        </p:nvSpPr>
        <p:spPr>
          <a:xfrm>
            <a:off x="10519457" y="4623639"/>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校园活动</a:t>
            </a:r>
            <a:endParaRPr lang="zh-CN" altLang="en-US" sz="1065" dirty="0">
              <a:solidFill>
                <a:schemeClr val="tx1"/>
              </a:solidFill>
              <a:latin typeface="微软雅黑" panose="020B0503020204020204" charset="-122"/>
              <a:ea typeface="微软雅黑" panose="020B0503020204020204" charset="-122"/>
            </a:endParaRPr>
          </a:p>
        </p:txBody>
      </p:sp>
      <p:sp>
        <p:nvSpPr>
          <p:cNvPr id="116" name="矩形 115"/>
          <p:cNvSpPr/>
          <p:nvPr/>
        </p:nvSpPr>
        <p:spPr>
          <a:xfrm>
            <a:off x="10519457" y="5035293"/>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班级活动</a:t>
            </a:r>
            <a:endParaRPr lang="zh-CN" altLang="en-US" sz="1065" dirty="0">
              <a:solidFill>
                <a:schemeClr val="tx1"/>
              </a:solidFill>
              <a:latin typeface="微软雅黑" panose="020B0503020204020204" charset="-122"/>
              <a:ea typeface="微软雅黑" panose="020B0503020204020204" charset="-122"/>
            </a:endParaRPr>
          </a:p>
        </p:txBody>
      </p:sp>
      <p:sp>
        <p:nvSpPr>
          <p:cNvPr id="117" name="矩形 116"/>
          <p:cNvSpPr/>
          <p:nvPr/>
        </p:nvSpPr>
        <p:spPr>
          <a:xfrm>
            <a:off x="10519457" y="5446948"/>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德育评比</a:t>
            </a:r>
            <a:endParaRPr lang="zh-CN" altLang="en-US" sz="1065" dirty="0">
              <a:solidFill>
                <a:schemeClr val="tx1"/>
              </a:solidFill>
              <a:latin typeface="微软雅黑" panose="020B0503020204020204" charset="-122"/>
              <a:ea typeface="微软雅黑" panose="020B0503020204020204" charset="-122"/>
            </a:endParaRPr>
          </a:p>
        </p:txBody>
      </p:sp>
      <p:sp>
        <p:nvSpPr>
          <p:cNvPr id="118" name="矩形 117"/>
          <p:cNvSpPr/>
          <p:nvPr/>
        </p:nvSpPr>
        <p:spPr>
          <a:xfrm>
            <a:off x="10519457" y="5858604"/>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班级文化</a:t>
            </a:r>
            <a:endParaRPr lang="zh-CN" altLang="en-US" sz="1065" dirty="0">
              <a:solidFill>
                <a:schemeClr val="tx1"/>
              </a:solidFill>
              <a:latin typeface="微软雅黑" panose="020B0503020204020204" charset="-122"/>
              <a:ea typeface="微软雅黑" panose="020B0503020204020204" charset="-122"/>
            </a:endParaRPr>
          </a:p>
        </p:txBody>
      </p:sp>
      <p:sp>
        <p:nvSpPr>
          <p:cNvPr id="119" name="矩形 118"/>
          <p:cNvSpPr/>
          <p:nvPr/>
        </p:nvSpPr>
        <p:spPr>
          <a:xfrm>
            <a:off x="8760872" y="4231205"/>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知识分享</a:t>
            </a:r>
            <a:endParaRPr lang="zh-CN" altLang="en-US" sz="1065" dirty="0">
              <a:solidFill>
                <a:schemeClr val="tx1"/>
              </a:solidFill>
              <a:latin typeface="微软雅黑" panose="020B0503020204020204" charset="-122"/>
              <a:ea typeface="微软雅黑" panose="020B0503020204020204" charset="-122"/>
            </a:endParaRPr>
          </a:p>
        </p:txBody>
      </p:sp>
      <p:sp>
        <p:nvSpPr>
          <p:cNvPr id="120" name="矩形 119"/>
          <p:cNvSpPr/>
          <p:nvPr/>
        </p:nvSpPr>
        <p:spPr>
          <a:xfrm>
            <a:off x="10455139" y="4211984"/>
            <a:ext cx="1174193"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专题教育活动</a:t>
            </a:r>
            <a:endParaRPr lang="zh-CN" altLang="en-US" sz="1065" dirty="0">
              <a:solidFill>
                <a:schemeClr val="tx1"/>
              </a:solidFill>
              <a:latin typeface="微软雅黑" panose="020B0503020204020204" charset="-122"/>
              <a:ea typeface="微软雅黑" panose="020B0503020204020204" charset="-122"/>
            </a:endParaRPr>
          </a:p>
        </p:txBody>
      </p:sp>
      <p:sp>
        <p:nvSpPr>
          <p:cNvPr id="121" name="矩形 120"/>
          <p:cNvSpPr/>
          <p:nvPr/>
        </p:nvSpPr>
        <p:spPr>
          <a:xfrm>
            <a:off x="8760872" y="4649485"/>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班级圈</a:t>
            </a:r>
            <a:endParaRPr lang="zh-CN" altLang="en-US" sz="1065" dirty="0">
              <a:solidFill>
                <a:schemeClr val="tx1"/>
              </a:solidFill>
              <a:latin typeface="微软雅黑" panose="020B0503020204020204" charset="-122"/>
              <a:ea typeface="微软雅黑" panose="020B0503020204020204" charset="-122"/>
            </a:endParaRPr>
          </a:p>
        </p:txBody>
      </p:sp>
      <p:sp>
        <p:nvSpPr>
          <p:cNvPr id="122" name="矩形 121"/>
          <p:cNvSpPr/>
          <p:nvPr/>
        </p:nvSpPr>
        <p:spPr>
          <a:xfrm>
            <a:off x="8760872" y="5067765"/>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安全定位</a:t>
            </a:r>
            <a:endParaRPr lang="zh-CN" altLang="en-US" sz="1065" dirty="0">
              <a:solidFill>
                <a:schemeClr val="tx1"/>
              </a:solidFill>
              <a:latin typeface="微软雅黑" panose="020B0503020204020204" charset="-122"/>
              <a:ea typeface="微软雅黑" panose="020B0503020204020204" charset="-122"/>
            </a:endParaRPr>
          </a:p>
        </p:txBody>
      </p:sp>
      <p:sp>
        <p:nvSpPr>
          <p:cNvPr id="123" name="矩形 122"/>
          <p:cNvSpPr/>
          <p:nvPr/>
        </p:nvSpPr>
        <p:spPr>
          <a:xfrm>
            <a:off x="7082017" y="3358429"/>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学情分析</a:t>
            </a:r>
            <a:endParaRPr lang="zh-CN" altLang="en-US" sz="1065" dirty="0">
              <a:solidFill>
                <a:schemeClr val="tx1"/>
              </a:solidFill>
              <a:latin typeface="微软雅黑" panose="020B0503020204020204" charset="-122"/>
              <a:ea typeface="微软雅黑" panose="020B0503020204020204" charset="-122"/>
            </a:endParaRPr>
          </a:p>
        </p:txBody>
      </p:sp>
      <p:sp>
        <p:nvSpPr>
          <p:cNvPr id="124" name="矩形 123"/>
          <p:cNvSpPr/>
          <p:nvPr/>
        </p:nvSpPr>
        <p:spPr>
          <a:xfrm>
            <a:off x="7082017" y="4208277"/>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学业评价</a:t>
            </a:r>
            <a:endParaRPr lang="zh-CN" altLang="en-US" sz="1065" dirty="0">
              <a:solidFill>
                <a:schemeClr val="tx1"/>
              </a:solidFill>
              <a:latin typeface="微软雅黑" panose="020B0503020204020204" charset="-122"/>
              <a:ea typeface="微软雅黑" panose="020B0503020204020204" charset="-122"/>
            </a:endParaRPr>
          </a:p>
        </p:txBody>
      </p:sp>
      <p:sp>
        <p:nvSpPr>
          <p:cNvPr id="125" name="矩形 124"/>
          <p:cNvSpPr/>
          <p:nvPr/>
        </p:nvSpPr>
        <p:spPr>
          <a:xfrm>
            <a:off x="7003159" y="4633201"/>
            <a:ext cx="1203272"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综合素质评价</a:t>
            </a:r>
            <a:endParaRPr lang="zh-CN" altLang="en-US" sz="1065" dirty="0">
              <a:solidFill>
                <a:schemeClr val="tx1"/>
              </a:solidFill>
              <a:latin typeface="微软雅黑" panose="020B0503020204020204" charset="-122"/>
              <a:ea typeface="微软雅黑" panose="020B0503020204020204" charset="-122"/>
            </a:endParaRPr>
          </a:p>
        </p:txBody>
      </p:sp>
      <p:sp>
        <p:nvSpPr>
          <p:cNvPr id="126" name="矩形 125"/>
          <p:cNvSpPr/>
          <p:nvPr/>
        </p:nvSpPr>
        <p:spPr>
          <a:xfrm>
            <a:off x="7082017" y="5058125"/>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日常点评</a:t>
            </a:r>
            <a:endParaRPr lang="zh-CN" altLang="en-US" sz="1065" dirty="0">
              <a:solidFill>
                <a:schemeClr val="tx1"/>
              </a:solidFill>
              <a:latin typeface="微软雅黑" panose="020B0503020204020204" charset="-122"/>
              <a:ea typeface="微软雅黑" panose="020B0503020204020204" charset="-122"/>
            </a:endParaRPr>
          </a:p>
        </p:txBody>
      </p:sp>
      <p:sp>
        <p:nvSpPr>
          <p:cNvPr id="127" name="矩形 126"/>
          <p:cNvSpPr/>
          <p:nvPr/>
        </p:nvSpPr>
        <p:spPr>
          <a:xfrm>
            <a:off x="7082017" y="5483049"/>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生涯规划</a:t>
            </a:r>
            <a:endParaRPr lang="zh-CN" altLang="en-US" sz="1065" dirty="0">
              <a:solidFill>
                <a:schemeClr val="tx1"/>
              </a:solidFill>
              <a:latin typeface="微软雅黑" panose="020B0503020204020204" charset="-122"/>
              <a:ea typeface="微软雅黑" panose="020B0503020204020204" charset="-122"/>
            </a:endParaRPr>
          </a:p>
        </p:txBody>
      </p:sp>
      <p:sp>
        <p:nvSpPr>
          <p:cNvPr id="128" name="矩形 127"/>
          <p:cNvSpPr/>
          <p:nvPr/>
        </p:nvSpPr>
        <p:spPr>
          <a:xfrm>
            <a:off x="7082017" y="3783353"/>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成绩分析</a:t>
            </a:r>
            <a:endParaRPr lang="zh-CN" altLang="en-US" sz="1065" dirty="0">
              <a:solidFill>
                <a:schemeClr val="tx1"/>
              </a:solidFill>
              <a:latin typeface="微软雅黑" panose="020B0503020204020204" charset="-122"/>
              <a:ea typeface="微软雅黑" panose="020B0503020204020204" charset="-122"/>
            </a:endParaRPr>
          </a:p>
        </p:txBody>
      </p:sp>
      <p:sp>
        <p:nvSpPr>
          <p:cNvPr id="131" name="矩形 130"/>
          <p:cNvSpPr/>
          <p:nvPr/>
        </p:nvSpPr>
        <p:spPr>
          <a:xfrm>
            <a:off x="4580988" y="3358429"/>
            <a:ext cx="914057"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走班排课</a:t>
            </a:r>
            <a:endParaRPr lang="zh-CN" altLang="en-US" sz="1065" dirty="0">
              <a:solidFill>
                <a:schemeClr val="tx1"/>
              </a:solidFill>
              <a:latin typeface="微软雅黑" panose="020B0503020204020204" charset="-122"/>
              <a:ea typeface="微软雅黑" panose="020B0503020204020204" charset="-122"/>
            </a:endParaRPr>
          </a:p>
        </p:txBody>
      </p:sp>
      <p:sp>
        <p:nvSpPr>
          <p:cNvPr id="132" name="矩形 131"/>
          <p:cNvSpPr/>
          <p:nvPr/>
        </p:nvSpPr>
        <p:spPr>
          <a:xfrm>
            <a:off x="5490584" y="3349700"/>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入校考勤</a:t>
            </a:r>
            <a:endParaRPr lang="zh-CN" altLang="en-US" sz="1065" dirty="0">
              <a:solidFill>
                <a:schemeClr val="tx1"/>
              </a:solidFill>
              <a:latin typeface="微软雅黑" panose="020B0503020204020204" charset="-122"/>
              <a:ea typeface="微软雅黑" panose="020B0503020204020204" charset="-122"/>
            </a:endParaRPr>
          </a:p>
        </p:txBody>
      </p:sp>
      <p:sp>
        <p:nvSpPr>
          <p:cNvPr id="133" name="矩形 132"/>
          <p:cNvSpPr/>
          <p:nvPr/>
        </p:nvSpPr>
        <p:spPr>
          <a:xfrm>
            <a:off x="4580988" y="3780664"/>
            <a:ext cx="914057"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班级考勤</a:t>
            </a:r>
            <a:endParaRPr lang="zh-CN" altLang="en-US" sz="1065" dirty="0">
              <a:solidFill>
                <a:schemeClr val="tx1"/>
              </a:solidFill>
              <a:latin typeface="微软雅黑" panose="020B0503020204020204" charset="-122"/>
              <a:ea typeface="微软雅黑" panose="020B0503020204020204" charset="-122"/>
            </a:endParaRPr>
          </a:p>
        </p:txBody>
      </p:sp>
      <p:sp>
        <p:nvSpPr>
          <p:cNvPr id="134" name="矩形 133"/>
          <p:cNvSpPr/>
          <p:nvPr/>
        </p:nvSpPr>
        <p:spPr>
          <a:xfrm>
            <a:off x="5490584" y="3770255"/>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通知公告</a:t>
            </a:r>
            <a:endParaRPr lang="zh-CN" altLang="en-US" sz="1065" dirty="0">
              <a:solidFill>
                <a:schemeClr val="tx1"/>
              </a:solidFill>
              <a:latin typeface="微软雅黑" panose="020B0503020204020204" charset="-122"/>
              <a:ea typeface="微软雅黑" panose="020B0503020204020204" charset="-122"/>
            </a:endParaRPr>
          </a:p>
        </p:txBody>
      </p:sp>
      <p:sp>
        <p:nvSpPr>
          <p:cNvPr id="135" name="矩形 134"/>
          <p:cNvSpPr/>
          <p:nvPr/>
        </p:nvSpPr>
        <p:spPr>
          <a:xfrm>
            <a:off x="4580988" y="4202899"/>
            <a:ext cx="914057"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考务管理</a:t>
            </a:r>
            <a:endParaRPr lang="zh-CN" altLang="en-US" sz="1065" dirty="0">
              <a:solidFill>
                <a:schemeClr val="tx1"/>
              </a:solidFill>
              <a:latin typeface="微软雅黑" panose="020B0503020204020204" charset="-122"/>
              <a:ea typeface="微软雅黑" panose="020B0503020204020204" charset="-122"/>
            </a:endParaRPr>
          </a:p>
        </p:txBody>
      </p:sp>
      <p:sp>
        <p:nvSpPr>
          <p:cNvPr id="136" name="矩形 135"/>
          <p:cNvSpPr/>
          <p:nvPr/>
        </p:nvSpPr>
        <p:spPr>
          <a:xfrm>
            <a:off x="5490584" y="4190809"/>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教师管理</a:t>
            </a:r>
            <a:endParaRPr lang="zh-CN" altLang="en-US" sz="1065" dirty="0">
              <a:solidFill>
                <a:schemeClr val="tx1"/>
              </a:solidFill>
              <a:latin typeface="微软雅黑" panose="020B0503020204020204" charset="-122"/>
              <a:ea typeface="微软雅黑" panose="020B0503020204020204" charset="-122"/>
            </a:endParaRPr>
          </a:p>
        </p:txBody>
      </p:sp>
      <p:sp>
        <p:nvSpPr>
          <p:cNvPr id="137" name="矩形 136"/>
          <p:cNvSpPr/>
          <p:nvPr/>
        </p:nvSpPr>
        <p:spPr>
          <a:xfrm>
            <a:off x="4580988" y="4625133"/>
            <a:ext cx="914057"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学生管理</a:t>
            </a:r>
            <a:endParaRPr lang="zh-CN" altLang="en-US" sz="1065" dirty="0">
              <a:solidFill>
                <a:schemeClr val="tx1"/>
              </a:solidFill>
              <a:latin typeface="微软雅黑" panose="020B0503020204020204" charset="-122"/>
              <a:ea typeface="微软雅黑" panose="020B0503020204020204" charset="-122"/>
            </a:endParaRPr>
          </a:p>
        </p:txBody>
      </p:sp>
      <p:sp>
        <p:nvSpPr>
          <p:cNvPr id="138" name="矩形 137"/>
          <p:cNvSpPr/>
          <p:nvPr/>
        </p:nvSpPr>
        <p:spPr>
          <a:xfrm>
            <a:off x="5397368" y="4611364"/>
            <a:ext cx="1231988"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设备资产管理</a:t>
            </a:r>
            <a:endParaRPr lang="zh-CN" altLang="en-US" sz="1065" dirty="0">
              <a:solidFill>
                <a:schemeClr val="tx1"/>
              </a:solidFill>
              <a:latin typeface="微软雅黑" panose="020B0503020204020204" charset="-122"/>
              <a:ea typeface="微软雅黑" panose="020B0503020204020204" charset="-122"/>
            </a:endParaRPr>
          </a:p>
        </p:txBody>
      </p:sp>
      <p:sp>
        <p:nvSpPr>
          <p:cNvPr id="139" name="矩形 138"/>
          <p:cNvSpPr/>
          <p:nvPr/>
        </p:nvSpPr>
        <p:spPr>
          <a:xfrm>
            <a:off x="4580988" y="5047368"/>
            <a:ext cx="914057"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安全管理</a:t>
            </a:r>
            <a:endParaRPr lang="zh-CN" altLang="en-US" sz="1065" dirty="0">
              <a:solidFill>
                <a:schemeClr val="tx1"/>
              </a:solidFill>
              <a:latin typeface="微软雅黑" panose="020B0503020204020204" charset="-122"/>
              <a:ea typeface="微软雅黑" panose="020B0503020204020204" charset="-122"/>
            </a:endParaRPr>
          </a:p>
        </p:txBody>
      </p:sp>
      <p:sp>
        <p:nvSpPr>
          <p:cNvPr id="140" name="矩形 139"/>
          <p:cNvSpPr/>
          <p:nvPr/>
        </p:nvSpPr>
        <p:spPr>
          <a:xfrm>
            <a:off x="5490584" y="5031919"/>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辅修选课</a:t>
            </a:r>
            <a:endParaRPr lang="zh-CN" altLang="en-US" sz="1065" dirty="0">
              <a:solidFill>
                <a:schemeClr val="tx1"/>
              </a:solidFill>
              <a:latin typeface="微软雅黑" panose="020B0503020204020204" charset="-122"/>
              <a:ea typeface="微软雅黑" panose="020B0503020204020204" charset="-122"/>
            </a:endParaRPr>
          </a:p>
        </p:txBody>
      </p:sp>
      <p:sp>
        <p:nvSpPr>
          <p:cNvPr id="141" name="矩形 140"/>
          <p:cNvSpPr/>
          <p:nvPr/>
        </p:nvSpPr>
        <p:spPr>
          <a:xfrm>
            <a:off x="4580988" y="5469603"/>
            <a:ext cx="914057"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问卷调查</a:t>
            </a:r>
            <a:endParaRPr lang="zh-CN" altLang="en-US" sz="1065" dirty="0">
              <a:solidFill>
                <a:schemeClr val="tx1"/>
              </a:solidFill>
              <a:latin typeface="微软雅黑" panose="020B0503020204020204" charset="-122"/>
              <a:ea typeface="微软雅黑" panose="020B0503020204020204" charset="-122"/>
            </a:endParaRPr>
          </a:p>
        </p:txBody>
      </p:sp>
      <p:sp>
        <p:nvSpPr>
          <p:cNvPr id="142" name="矩形 141"/>
          <p:cNvSpPr/>
          <p:nvPr/>
        </p:nvSpPr>
        <p:spPr>
          <a:xfrm>
            <a:off x="5490584" y="5452473"/>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流程审批</a:t>
            </a:r>
            <a:endParaRPr lang="zh-CN" altLang="en-US" sz="1065" dirty="0">
              <a:solidFill>
                <a:schemeClr val="tx1"/>
              </a:solidFill>
              <a:latin typeface="微软雅黑" panose="020B0503020204020204" charset="-122"/>
              <a:ea typeface="微软雅黑" panose="020B0503020204020204" charset="-122"/>
            </a:endParaRPr>
          </a:p>
        </p:txBody>
      </p:sp>
      <p:sp>
        <p:nvSpPr>
          <p:cNvPr id="143" name="矩形 142"/>
          <p:cNvSpPr/>
          <p:nvPr/>
        </p:nvSpPr>
        <p:spPr>
          <a:xfrm>
            <a:off x="7082017" y="5907975"/>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教师考评</a:t>
            </a:r>
            <a:endParaRPr lang="zh-CN" altLang="en-US" sz="1065" dirty="0">
              <a:solidFill>
                <a:schemeClr val="tx1"/>
              </a:solidFill>
              <a:latin typeface="微软雅黑" panose="020B0503020204020204" charset="-122"/>
              <a:ea typeface="微软雅黑" panose="020B0503020204020204" charset="-122"/>
            </a:endParaRPr>
          </a:p>
        </p:txBody>
      </p:sp>
      <p:sp>
        <p:nvSpPr>
          <p:cNvPr id="144" name="矩形 143"/>
          <p:cNvSpPr/>
          <p:nvPr/>
        </p:nvSpPr>
        <p:spPr>
          <a:xfrm>
            <a:off x="4580988" y="5891840"/>
            <a:ext cx="914057"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工资管理</a:t>
            </a:r>
            <a:endParaRPr lang="zh-CN" altLang="en-US" sz="1065" dirty="0">
              <a:solidFill>
                <a:schemeClr val="tx1"/>
              </a:solidFill>
              <a:latin typeface="微软雅黑" panose="020B0503020204020204" charset="-122"/>
              <a:ea typeface="微软雅黑" panose="020B0503020204020204" charset="-122"/>
            </a:endParaRPr>
          </a:p>
        </p:txBody>
      </p:sp>
      <p:sp>
        <p:nvSpPr>
          <p:cNvPr id="145" name="矩形 144"/>
          <p:cNvSpPr/>
          <p:nvPr/>
        </p:nvSpPr>
        <p:spPr>
          <a:xfrm>
            <a:off x="8760872" y="5486045"/>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每周食谱</a:t>
            </a:r>
            <a:endParaRPr lang="zh-CN" altLang="en-US" sz="1065" dirty="0">
              <a:solidFill>
                <a:schemeClr val="tx1"/>
              </a:solidFill>
              <a:latin typeface="微软雅黑" panose="020B0503020204020204" charset="-122"/>
              <a:ea typeface="微软雅黑" panose="020B0503020204020204" charset="-122"/>
            </a:endParaRPr>
          </a:p>
        </p:txBody>
      </p:sp>
      <p:sp>
        <p:nvSpPr>
          <p:cNvPr id="146" name="矩形 145"/>
          <p:cNvSpPr/>
          <p:nvPr/>
        </p:nvSpPr>
        <p:spPr>
          <a:xfrm>
            <a:off x="5490584" y="5873029"/>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公文流转</a:t>
            </a:r>
            <a:endParaRPr lang="zh-CN" altLang="en-US" sz="1065" dirty="0">
              <a:solidFill>
                <a:schemeClr val="tx1"/>
              </a:solidFill>
              <a:latin typeface="微软雅黑" panose="020B0503020204020204" charset="-122"/>
              <a:ea typeface="微软雅黑" panose="020B0503020204020204" charset="-122"/>
            </a:endParaRPr>
          </a:p>
        </p:txBody>
      </p:sp>
      <p:sp>
        <p:nvSpPr>
          <p:cNvPr id="147" name="矩形 146"/>
          <p:cNvSpPr/>
          <p:nvPr/>
        </p:nvSpPr>
        <p:spPr>
          <a:xfrm>
            <a:off x="2851617" y="4630852"/>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微课辅导</a:t>
            </a:r>
            <a:endParaRPr lang="zh-CN" altLang="en-US" sz="1065" dirty="0">
              <a:solidFill>
                <a:schemeClr val="tx1"/>
              </a:solidFill>
              <a:latin typeface="微软雅黑" panose="020B0503020204020204" charset="-122"/>
              <a:ea typeface="微软雅黑" panose="020B0503020204020204" charset="-122"/>
            </a:endParaRPr>
          </a:p>
        </p:txBody>
      </p:sp>
      <p:sp>
        <p:nvSpPr>
          <p:cNvPr id="148" name="矩形 147"/>
          <p:cNvSpPr/>
          <p:nvPr/>
        </p:nvSpPr>
        <p:spPr>
          <a:xfrm>
            <a:off x="2851617" y="5044911"/>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趣味性学习</a:t>
            </a:r>
            <a:endParaRPr lang="zh-CN" altLang="en-US" sz="1065" dirty="0">
              <a:solidFill>
                <a:schemeClr val="tx1"/>
              </a:solidFill>
              <a:latin typeface="微软雅黑" panose="020B0503020204020204" charset="-122"/>
              <a:ea typeface="微软雅黑" panose="020B0503020204020204" charset="-122"/>
            </a:endParaRPr>
          </a:p>
        </p:txBody>
      </p:sp>
      <p:sp>
        <p:nvSpPr>
          <p:cNvPr id="149" name="矩形 148"/>
          <p:cNvSpPr/>
          <p:nvPr/>
        </p:nvSpPr>
        <p:spPr>
          <a:xfrm>
            <a:off x="437875" y="5417849"/>
            <a:ext cx="865761"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纸笔互动</a:t>
            </a:r>
            <a:endParaRPr lang="zh-CN" altLang="en-US" sz="1065" dirty="0">
              <a:solidFill>
                <a:schemeClr val="tx1"/>
              </a:solidFill>
              <a:latin typeface="微软雅黑" panose="020B0503020204020204" charset="-122"/>
              <a:ea typeface="微软雅黑" panose="020B0503020204020204" charset="-122"/>
            </a:endParaRPr>
          </a:p>
        </p:txBody>
      </p:sp>
      <p:sp>
        <p:nvSpPr>
          <p:cNvPr id="150" name="矩形 149"/>
          <p:cNvSpPr/>
          <p:nvPr/>
        </p:nvSpPr>
        <p:spPr>
          <a:xfrm>
            <a:off x="1250343" y="5422025"/>
            <a:ext cx="865761"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电子书包</a:t>
            </a:r>
            <a:endParaRPr lang="zh-CN" altLang="en-US" sz="1065" dirty="0">
              <a:solidFill>
                <a:schemeClr val="tx1"/>
              </a:solidFill>
              <a:latin typeface="微软雅黑" panose="020B0503020204020204" charset="-122"/>
              <a:ea typeface="微软雅黑" panose="020B0503020204020204" charset="-122"/>
            </a:endParaRPr>
          </a:p>
        </p:txBody>
      </p:sp>
      <p:sp>
        <p:nvSpPr>
          <p:cNvPr id="151" name="矩形 150"/>
          <p:cNvSpPr/>
          <p:nvPr/>
        </p:nvSpPr>
        <p:spPr>
          <a:xfrm>
            <a:off x="437875" y="5822409"/>
            <a:ext cx="865761"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直播教学</a:t>
            </a:r>
            <a:endParaRPr lang="zh-CN" altLang="en-US" sz="1065" dirty="0">
              <a:solidFill>
                <a:schemeClr val="tx1"/>
              </a:solidFill>
              <a:latin typeface="微软雅黑" panose="020B0503020204020204" charset="-122"/>
              <a:ea typeface="微软雅黑" panose="020B0503020204020204" charset="-122"/>
            </a:endParaRPr>
          </a:p>
        </p:txBody>
      </p:sp>
      <p:sp>
        <p:nvSpPr>
          <p:cNvPr id="152" name="矩形 151"/>
          <p:cNvSpPr/>
          <p:nvPr/>
        </p:nvSpPr>
        <p:spPr>
          <a:xfrm>
            <a:off x="1250343" y="5828772"/>
            <a:ext cx="865761"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试卷讲评</a:t>
            </a:r>
            <a:endParaRPr lang="zh-CN" altLang="en-US" sz="1065" dirty="0">
              <a:solidFill>
                <a:schemeClr val="tx1"/>
              </a:solidFill>
              <a:latin typeface="微软雅黑" panose="020B0503020204020204" charset="-122"/>
              <a:ea typeface="微软雅黑" panose="020B0503020204020204" charset="-122"/>
            </a:endParaRPr>
          </a:p>
        </p:txBody>
      </p:sp>
      <p:sp>
        <p:nvSpPr>
          <p:cNvPr id="153" name="矩形 152"/>
          <p:cNvSpPr/>
          <p:nvPr/>
        </p:nvSpPr>
        <p:spPr>
          <a:xfrm>
            <a:off x="2851617" y="5458969"/>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试题精讲</a:t>
            </a:r>
            <a:endParaRPr lang="zh-CN" altLang="en-US" sz="1065" dirty="0">
              <a:solidFill>
                <a:schemeClr val="tx1"/>
              </a:solidFill>
              <a:latin typeface="微软雅黑" panose="020B0503020204020204" charset="-122"/>
              <a:ea typeface="微软雅黑" panose="020B0503020204020204" charset="-122"/>
            </a:endParaRPr>
          </a:p>
        </p:txBody>
      </p:sp>
      <p:sp>
        <p:nvSpPr>
          <p:cNvPr id="154" name="矩形 153"/>
          <p:cNvSpPr/>
          <p:nvPr/>
        </p:nvSpPr>
        <p:spPr>
          <a:xfrm>
            <a:off x="8760872" y="5904328"/>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家长学校</a:t>
            </a:r>
            <a:endParaRPr lang="zh-CN" altLang="en-US" sz="1065" dirty="0">
              <a:solidFill>
                <a:schemeClr val="tx1"/>
              </a:solidFill>
              <a:latin typeface="微软雅黑" panose="020B0503020204020204" charset="-122"/>
              <a:ea typeface="微软雅黑" panose="020B0503020204020204" charset="-122"/>
            </a:endParaRPr>
          </a:p>
        </p:txBody>
      </p:sp>
      <p:sp>
        <p:nvSpPr>
          <p:cNvPr id="155" name="矩形 154"/>
          <p:cNvSpPr/>
          <p:nvPr/>
        </p:nvSpPr>
        <p:spPr>
          <a:xfrm>
            <a:off x="2851617" y="5873029"/>
            <a:ext cx="1045555" cy="2626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1065" dirty="0">
                <a:solidFill>
                  <a:schemeClr val="tx1"/>
                </a:solidFill>
                <a:latin typeface="微软雅黑" panose="020B0503020204020204" charset="-122"/>
                <a:ea typeface="微软雅黑" panose="020B0503020204020204" charset="-122"/>
              </a:rPr>
              <a:t>知识图谱</a:t>
            </a:r>
            <a:endParaRPr lang="zh-CN" altLang="en-US" sz="1065" dirty="0">
              <a:solidFill>
                <a:schemeClr val="tx1"/>
              </a:solidFill>
              <a:latin typeface="微软雅黑" panose="020B0503020204020204" charset="-122"/>
              <a:ea typeface="微软雅黑" panose="020B0503020204020204" charset="-122"/>
            </a:endParaRPr>
          </a:p>
        </p:txBody>
      </p:sp>
      <p:cxnSp>
        <p:nvCxnSpPr>
          <p:cNvPr id="4" name="直接连接符 3"/>
          <p:cNvCxnSpPr/>
          <p:nvPr/>
        </p:nvCxnSpPr>
        <p:spPr>
          <a:xfrm>
            <a:off x="361037" y="3236128"/>
            <a:ext cx="182124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2610325" y="3236128"/>
            <a:ext cx="159113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a:off x="4580988" y="3236128"/>
            <a:ext cx="186976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a:off x="6806367" y="3236128"/>
            <a:ext cx="147405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a:off x="8584231" y="3239047"/>
            <a:ext cx="147405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a:off x="10362095" y="3241965"/>
            <a:ext cx="147405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0095" cy="6849110"/>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 name="标题 1"/>
          <p:cNvSpPr>
            <a:spLocks noGrp="1"/>
          </p:cNvSpPr>
          <p:nvPr>
            <p:ph type="title" idx="4294967295"/>
          </p:nvPr>
        </p:nvSpPr>
        <p:spPr>
          <a:xfrm>
            <a:off x="2461049" y="441105"/>
            <a:ext cx="7576500" cy="950759"/>
          </a:xfrm>
          <a:prstGeom prst="rect">
            <a:avLst/>
          </a:prstGeom>
        </p:spPr>
        <p:txBody>
          <a:bodyPr/>
          <a:lstStyle/>
          <a:p>
            <a:pPr algn="ctr"/>
            <a:r>
              <a:rPr lang="zh-CN" altLang="en-US" sz="5335" dirty="0">
                <a:solidFill>
                  <a:schemeClr val="accent4">
                    <a:lumMod val="60000"/>
                    <a:lumOff val="40000"/>
                  </a:schemeClr>
                </a:solidFill>
                <a:latin typeface="微软雅黑" panose="020B0503020204020204" charset="-122"/>
                <a:ea typeface="微软雅黑" panose="020B0503020204020204" charset="-122"/>
              </a:rPr>
              <a:t>感谢聆听</a:t>
            </a:r>
            <a:endParaRPr lang="zh-CN" altLang="en-US" sz="5335" dirty="0">
              <a:solidFill>
                <a:schemeClr val="accent4">
                  <a:lumMod val="60000"/>
                  <a:lumOff val="40000"/>
                </a:schemeClr>
              </a:solidFill>
              <a:latin typeface="微软雅黑" panose="020B0503020204020204" charset="-122"/>
              <a:ea typeface="微软雅黑" panose="020B0503020204020204" charset="-122"/>
            </a:endParaRPr>
          </a:p>
        </p:txBody>
      </p:sp>
      <p:pic>
        <p:nvPicPr>
          <p:cNvPr id="3" name="图片 2" descr="/Users/sunshine_IORI/Desktop/问卷调查.png问卷调查"/>
          <p:cNvPicPr>
            <a:picLocks noChangeAspect="1"/>
          </p:cNvPicPr>
          <p:nvPr/>
        </p:nvPicPr>
        <p:blipFill>
          <a:blip r:embed="rId2"/>
          <a:srcRect/>
          <a:stretch>
            <a:fillRect/>
          </a:stretch>
        </p:blipFill>
        <p:spPr>
          <a:xfrm>
            <a:off x="4083050" y="2884170"/>
            <a:ext cx="3778885" cy="3778885"/>
          </a:xfrm>
          <a:prstGeom prst="rect">
            <a:avLst/>
          </a:prstGeom>
        </p:spPr>
      </p:pic>
      <p:sp>
        <p:nvSpPr>
          <p:cNvPr id="8" name="文本框 7"/>
          <p:cNvSpPr txBox="1"/>
          <p:nvPr/>
        </p:nvSpPr>
        <p:spPr>
          <a:xfrm>
            <a:off x="1706654" y="1391805"/>
            <a:ext cx="9084017" cy="1383665"/>
          </a:xfrm>
          <a:prstGeom prst="rect">
            <a:avLst/>
          </a:prstGeom>
        </p:spPr>
        <p:txBody>
          <a:bodyPr wrap="square">
            <a:spAutoFit/>
          </a:bodyPr>
          <a:lstStyle>
            <a:defPPr>
              <a:defRPr lang="zh-CN"/>
            </a:defPPr>
            <a:lvl1pPr>
              <a:defRPr sz="1100">
                <a:latin typeface="微软雅黑 Light" panose="020B0502040204020203" pitchFamily="34" charset="-122"/>
                <a:ea typeface="微软雅黑 Light" panose="020B0502040204020203" pitchFamily="34" charset="-122"/>
              </a:defRPr>
            </a:lvl1pPr>
          </a:lstStyle>
          <a:p>
            <a:pPr algn="ctr">
              <a:lnSpc>
                <a:spcPct val="150000"/>
              </a:lnSpc>
            </a:pPr>
            <a:r>
              <a:rPr lang="zh-CN" sz="2800" b="1" dirty="0">
                <a:solidFill>
                  <a:schemeClr val="accent4">
                    <a:lumMod val="60000"/>
                    <a:lumOff val="40000"/>
                  </a:schemeClr>
                </a:solidFill>
              </a:rPr>
              <a:t>请</a:t>
            </a:r>
            <a:r>
              <a:rPr sz="2800" b="1" dirty="0">
                <a:solidFill>
                  <a:schemeClr val="accent4">
                    <a:lumMod val="60000"/>
                    <a:lumOff val="40000"/>
                  </a:schemeClr>
                </a:solidFill>
              </a:rPr>
              <a:t>各位老师</a:t>
            </a:r>
            <a:r>
              <a:rPr lang="zh-CN" sz="2800" b="1" dirty="0">
                <a:solidFill>
                  <a:schemeClr val="accent4">
                    <a:lumMod val="60000"/>
                    <a:lumOff val="40000"/>
                  </a:schemeClr>
                </a:solidFill>
              </a:rPr>
              <a:t>抽出</a:t>
            </a:r>
            <a:r>
              <a:rPr sz="2800" b="1" dirty="0">
                <a:solidFill>
                  <a:schemeClr val="accent4">
                    <a:lumMod val="60000"/>
                    <a:lumOff val="40000"/>
                  </a:schemeClr>
                </a:solidFill>
              </a:rPr>
              <a:t>几分钟时间，微信扫码点评，</a:t>
            </a:r>
            <a:endParaRPr sz="2800" b="1" dirty="0">
              <a:solidFill>
                <a:schemeClr val="accent4">
                  <a:lumMod val="60000"/>
                  <a:lumOff val="40000"/>
                </a:schemeClr>
              </a:solidFill>
            </a:endParaRPr>
          </a:p>
          <a:p>
            <a:pPr algn="ctr">
              <a:lnSpc>
                <a:spcPct val="150000"/>
              </a:lnSpc>
            </a:pPr>
            <a:r>
              <a:rPr sz="2800" b="1" dirty="0">
                <a:solidFill>
                  <a:schemeClr val="accent4">
                    <a:lumMod val="60000"/>
                    <a:lumOff val="40000"/>
                  </a:schemeClr>
                </a:solidFill>
              </a:rPr>
              <a:t>给此次培训提出</a:t>
            </a:r>
            <a:r>
              <a:rPr lang="zh-CN" sz="2800" b="1" dirty="0">
                <a:solidFill>
                  <a:schemeClr val="accent4">
                    <a:lumMod val="60000"/>
                    <a:lumOff val="40000"/>
                  </a:schemeClr>
                </a:solidFill>
              </a:rPr>
              <a:t>您的</a:t>
            </a:r>
            <a:r>
              <a:rPr sz="2800" b="1" dirty="0">
                <a:solidFill>
                  <a:schemeClr val="accent4">
                    <a:lumMod val="60000"/>
                    <a:lumOff val="40000"/>
                  </a:schemeClr>
                </a:solidFill>
              </a:rPr>
              <a:t>宝贵建议</a:t>
            </a:r>
            <a:r>
              <a:rPr lang="zh-CN" sz="2800" b="1" dirty="0">
                <a:solidFill>
                  <a:schemeClr val="accent4">
                    <a:lumMod val="60000"/>
                    <a:lumOff val="40000"/>
                  </a:schemeClr>
                </a:solidFill>
              </a:rPr>
              <a:t>！</a:t>
            </a:r>
            <a:endParaRPr lang="zh-CN" sz="2800" b="1" dirty="0">
              <a:solidFill>
                <a:schemeClr val="accent4">
                  <a:lumMod val="60000"/>
                  <a:lumOff val="40000"/>
                </a:schemeClr>
              </a:solidFill>
            </a:endParaRPr>
          </a:p>
        </p:txBody>
      </p:sp>
    </p:spTree>
  </p:cSld>
  <p:clrMapOvr>
    <a:masterClrMapping/>
  </p:clrMapOvr>
</p:sld>
</file>

<file path=ppt/tags/tag1.xml><?xml version="1.0" encoding="utf-8"?>
<p:tagLst xmlns:p="http://schemas.openxmlformats.org/presentationml/2006/main">
  <p:tag name="MH" val="20160219102052"/>
  <p:tag name="MH_LIBRARY" val="GRAPHIC"/>
  <p:tag name="MH_TYPE" val="Other"/>
  <p:tag name="MH_ORDER" val="372"/>
</p:tagLst>
</file>

<file path=ppt/tags/tag2.xml><?xml version="1.0" encoding="utf-8"?>
<p:tagLst xmlns:p="http://schemas.openxmlformats.org/presentationml/2006/main">
  <p:tag name="MH" val="20160219102052"/>
  <p:tag name="MH_LIBRARY" val="GRAPHIC"/>
  <p:tag name="MH_TYPE" val="Other"/>
  <p:tag name="MH_ORDER" val="372"/>
</p:tagLst>
</file>

<file path=ppt/tags/tag3.xml><?xml version="1.0" encoding="utf-8"?>
<p:tagLst xmlns:p="http://schemas.openxmlformats.org/presentationml/2006/main">
  <p:tag name="MH" val="20160219102052"/>
  <p:tag name="MH_LIBRARY" val="GRAPHIC"/>
  <p:tag name="MH_TYPE" val="Other"/>
  <p:tag name="MH_ORDER" val="372"/>
</p:tagLst>
</file>

<file path=ppt/tags/tag4.xml><?xml version="1.0" encoding="utf-8"?>
<p:tagLst xmlns:p="http://schemas.openxmlformats.org/presentationml/2006/main">
  <p:tag name="MH" val="20160219102052"/>
  <p:tag name="MH_LIBRARY" val="GRAPHIC"/>
  <p:tag name="MH_TYPE" val="Other"/>
  <p:tag name="MH_ORDER" val="372"/>
</p:tagLst>
</file>

<file path=ppt/tags/tag5.xml><?xml version="1.0" encoding="utf-8"?>
<p:tagLst xmlns:p="http://schemas.openxmlformats.org/presentationml/2006/main">
  <p:tag name="MH" val="20160219102052"/>
  <p:tag name="MH_LIBRARY" val="GRAPHIC"/>
  <p:tag name="MH_TYPE" val="Other"/>
  <p:tag name="MH_ORDER" val="372"/>
</p:tagLst>
</file>

<file path=ppt/theme/theme1.xml><?xml version="1.0" encoding="utf-8"?>
<a:theme xmlns:a="http://schemas.openxmlformats.org/drawingml/2006/main" name="Office Theme">
  <a:themeElements>
    <a:clrScheme name="red">
      <a:dk1>
        <a:srgbClr val="2B2B2B"/>
      </a:dk1>
      <a:lt1>
        <a:srgbClr val="FFFFFF"/>
      </a:lt1>
      <a:dk2>
        <a:srgbClr val="2B2B2B"/>
      </a:dk2>
      <a:lt2>
        <a:srgbClr val="FFFFFF"/>
      </a:lt2>
      <a:accent1>
        <a:srgbClr val="FF5800"/>
      </a:accent1>
      <a:accent2>
        <a:srgbClr val="FF3C00"/>
      </a:accent2>
      <a:accent3>
        <a:srgbClr val="FB1E00"/>
      </a:accent3>
      <a:accent4>
        <a:srgbClr val="F70000"/>
      </a:accent4>
      <a:accent5>
        <a:srgbClr val="F1001C"/>
      </a:accent5>
      <a:accent6>
        <a:srgbClr val="EA0038"/>
      </a:accent6>
      <a:hlink>
        <a:srgbClr val="EA0038"/>
      </a:hlink>
      <a:folHlink>
        <a:srgbClr val="D73E4A"/>
      </a:folHlink>
    </a:clrScheme>
    <a:fontScheme name="自定义 2">
      <a:majorFont>
        <a:latin typeface="微软雅黑"/>
        <a:ea typeface="微软雅黑"/>
        <a:cs typeface=""/>
      </a:majorFont>
      <a:minorFont>
        <a:latin typeface="微软雅黑"/>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3455</Words>
  <Application>WPS 演示</Application>
  <PresentationFormat>宽屏</PresentationFormat>
  <Paragraphs>632</Paragraphs>
  <Slides>53</Slides>
  <Notes>38</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53</vt:i4>
      </vt:variant>
    </vt:vector>
  </HeadingPairs>
  <TitlesOfParts>
    <vt:vector size="74" baseType="lpstr">
      <vt:lpstr>Arial</vt:lpstr>
      <vt:lpstr>宋体</vt:lpstr>
      <vt:lpstr>Wingdings</vt:lpstr>
      <vt:lpstr>Source Sans Pro</vt:lpstr>
      <vt:lpstr>Bebas Neue</vt:lpstr>
      <vt:lpstr>微软雅黑</vt:lpstr>
      <vt:lpstr>Open Sans</vt:lpstr>
      <vt:lpstr>Arial</vt:lpstr>
      <vt:lpstr>Segoe Print</vt:lpstr>
      <vt:lpstr>Arial Unicode MS</vt:lpstr>
      <vt:lpstr>Calibri</vt:lpstr>
      <vt:lpstr>等线</vt:lpstr>
      <vt:lpstr>黑体</vt:lpstr>
      <vt:lpstr>Times New Roman</vt:lpstr>
      <vt:lpstr>Impact</vt:lpstr>
      <vt:lpstr>Nunito Light</vt:lpstr>
      <vt:lpstr>Wingdings</vt:lpstr>
      <vt:lpstr>仿宋_GB2312</vt:lpstr>
      <vt:lpstr>微软雅黑 Light</vt:lpstr>
      <vt:lpstr>仿宋</vt:lpstr>
      <vt:lpstr>Office Theme</vt:lpstr>
      <vt:lpstr>扫码下载本地教育云平台官方APP</vt:lpstr>
      <vt:lpstr>深度应用指数</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2、如何解决缺乏体系资源的问题？</vt:lpstr>
      <vt:lpstr>3、如何解决资源调用问题？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天喻全产品体系</vt:lpstr>
      <vt:lpstr>感谢聆听</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^_^</cp:lastModifiedBy>
  <cp:revision>47</cp:revision>
  <dcterms:created xsi:type="dcterms:W3CDTF">2019-07-08T03:23:00Z</dcterms:created>
  <dcterms:modified xsi:type="dcterms:W3CDTF">2019-07-19T01:27:48Z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2052-11.1.0.8888</vt:lpwstr>
  </property>
</Properties>
</file>